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9"/>
  </p:notesMasterIdLst>
  <p:handoutMasterIdLst>
    <p:handoutMasterId r:id="rId60"/>
  </p:handoutMasterIdLst>
  <p:sldIdLst>
    <p:sldId id="256" r:id="rId5"/>
    <p:sldId id="279" r:id="rId6"/>
    <p:sldId id="280" r:id="rId7"/>
    <p:sldId id="283" r:id="rId8"/>
    <p:sldId id="281" r:id="rId9"/>
    <p:sldId id="288" r:id="rId10"/>
    <p:sldId id="284" r:id="rId11"/>
    <p:sldId id="289" r:id="rId12"/>
    <p:sldId id="290" r:id="rId13"/>
    <p:sldId id="291" r:id="rId14"/>
    <p:sldId id="292" r:id="rId15"/>
    <p:sldId id="293" r:id="rId16"/>
    <p:sldId id="294" r:id="rId17"/>
    <p:sldId id="295" r:id="rId18"/>
    <p:sldId id="296" r:id="rId19"/>
    <p:sldId id="297" r:id="rId20"/>
    <p:sldId id="299" r:id="rId21"/>
    <p:sldId id="300" r:id="rId22"/>
    <p:sldId id="298" r:id="rId23"/>
    <p:sldId id="285" r:id="rId24"/>
    <p:sldId id="301" r:id="rId25"/>
    <p:sldId id="302"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318" r:id="rId43"/>
    <p:sldId id="320" r:id="rId44"/>
    <p:sldId id="321" r:id="rId45"/>
    <p:sldId id="322" r:id="rId46"/>
    <p:sldId id="323" r:id="rId47"/>
    <p:sldId id="324" r:id="rId48"/>
    <p:sldId id="325" r:id="rId49"/>
    <p:sldId id="326" r:id="rId50"/>
    <p:sldId id="333" r:id="rId51"/>
    <p:sldId id="334" r:id="rId52"/>
    <p:sldId id="335" r:id="rId53"/>
    <p:sldId id="336" r:id="rId54"/>
    <p:sldId id="337" r:id="rId55"/>
    <p:sldId id="287" r:id="rId56"/>
    <p:sldId id="338" r:id="rId57"/>
    <p:sldId id="278" r:id="rId58"/>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5093B3-9D3F-45A0-B409-386871B52272}" v="45" dt="2024-12-11T20:45:01.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7" autoAdjust="0"/>
  </p:normalViewPr>
  <p:slideViewPr>
    <p:cSldViewPr snapToGrid="0">
      <p:cViewPr varScale="1">
        <p:scale>
          <a:sx n="103" d="100"/>
          <a:sy n="103" d="100"/>
        </p:scale>
        <p:origin x="828" y="102"/>
      </p:cViewPr>
      <p:guideLst>
        <p:guide orient="horz" pos="2160"/>
        <p:guide pos="3840"/>
      </p:guideLst>
    </p:cSldViewPr>
  </p:slideViewPr>
  <p:notesTextViewPr>
    <p:cViewPr>
      <p:scale>
        <a:sx n="1" d="1"/>
        <a:sy n="1" d="1"/>
      </p:scale>
      <p:origin x="0" y="0"/>
    </p:cViewPr>
  </p:notesTextViewPr>
  <p:sorterViewPr>
    <p:cViewPr>
      <p:scale>
        <a:sx n="100" d="100"/>
        <a:sy n="100" d="100"/>
      </p:scale>
      <p:origin x="0" y="-144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425C2B-1E8E-4ECF-84CD-4A5196454233}" type="doc">
      <dgm:prSet loTypeId="urn:microsoft.com/office/officeart/2005/8/layout/hProcess9" loCatId="process" qsTypeId="urn:microsoft.com/office/officeart/2005/8/quickstyle/simple1" qsCatId="simple" csTypeId="urn:microsoft.com/office/officeart/2005/8/colors/accent1_2" csCatId="accent1" phldr="1"/>
      <dgm:spPr/>
    </dgm:pt>
    <dgm:pt modelId="{92F3FFAC-1D2C-4B53-857E-CD6121308CF9}">
      <dgm:prSet phldrT="[Text]" custT="1"/>
      <dgm:spPr/>
      <dgm:t>
        <a:bodyPr/>
        <a:lstStyle/>
        <a:p>
          <a:r>
            <a:rPr lang="en-GB" sz="1400" dirty="0"/>
            <a:t>1. Data Collection</a:t>
          </a:r>
        </a:p>
      </dgm:t>
    </dgm:pt>
    <dgm:pt modelId="{830A241E-6AC4-4841-A696-EBD680E4BABE}" type="parTrans" cxnId="{6F7D46DD-04F1-4ECD-B997-A84F76FF2922}">
      <dgm:prSet/>
      <dgm:spPr/>
      <dgm:t>
        <a:bodyPr/>
        <a:lstStyle/>
        <a:p>
          <a:endParaRPr lang="en-GB" sz="1400"/>
        </a:p>
      </dgm:t>
    </dgm:pt>
    <dgm:pt modelId="{47BBD08C-D7E2-4BCE-B76E-98CF7C602D1B}" type="sibTrans" cxnId="{6F7D46DD-04F1-4ECD-B997-A84F76FF2922}">
      <dgm:prSet/>
      <dgm:spPr/>
      <dgm:t>
        <a:bodyPr/>
        <a:lstStyle/>
        <a:p>
          <a:endParaRPr lang="en-GB" sz="1400"/>
        </a:p>
      </dgm:t>
    </dgm:pt>
    <dgm:pt modelId="{A0F7DF38-675A-4C55-BCFB-58CC1059279F}">
      <dgm:prSet phldrT="[Text]" custT="1"/>
      <dgm:spPr/>
      <dgm:t>
        <a:bodyPr/>
        <a:lstStyle/>
        <a:p>
          <a:r>
            <a:rPr lang="en-GB" sz="1400" dirty="0"/>
            <a:t>2. Data wrangling</a:t>
          </a:r>
        </a:p>
      </dgm:t>
    </dgm:pt>
    <dgm:pt modelId="{977B96C0-757E-44C0-B092-D17BCBD510B8}" type="parTrans" cxnId="{23878BF3-D2B9-4CD2-9689-3F43956AC05F}">
      <dgm:prSet/>
      <dgm:spPr/>
      <dgm:t>
        <a:bodyPr/>
        <a:lstStyle/>
        <a:p>
          <a:endParaRPr lang="en-GB" sz="1400"/>
        </a:p>
      </dgm:t>
    </dgm:pt>
    <dgm:pt modelId="{CB49C5CA-10A0-4DFB-88F6-02EDAC32C015}" type="sibTrans" cxnId="{23878BF3-D2B9-4CD2-9689-3F43956AC05F}">
      <dgm:prSet/>
      <dgm:spPr/>
      <dgm:t>
        <a:bodyPr/>
        <a:lstStyle/>
        <a:p>
          <a:endParaRPr lang="en-GB" sz="1400"/>
        </a:p>
      </dgm:t>
    </dgm:pt>
    <dgm:pt modelId="{45182EF4-E384-4641-9968-7671F3E051FE}">
      <dgm:prSet phldrT="[Text]" custT="1"/>
      <dgm:spPr/>
      <dgm:t>
        <a:bodyPr/>
        <a:lstStyle/>
        <a:p>
          <a:r>
            <a:rPr lang="en-GB" sz="1400" dirty="0"/>
            <a:t>3. Exploratory Data Analysis</a:t>
          </a:r>
        </a:p>
      </dgm:t>
    </dgm:pt>
    <dgm:pt modelId="{F886F80E-E4CE-4B3B-8DE4-BC44F26951CE}" type="parTrans" cxnId="{8F953BB7-7DB5-42CB-A26E-0C8E646946DC}">
      <dgm:prSet/>
      <dgm:spPr/>
      <dgm:t>
        <a:bodyPr/>
        <a:lstStyle/>
        <a:p>
          <a:endParaRPr lang="en-GB" sz="1400"/>
        </a:p>
      </dgm:t>
    </dgm:pt>
    <dgm:pt modelId="{425F5EF3-0F4E-4810-AEB7-DA607FC14045}" type="sibTrans" cxnId="{8F953BB7-7DB5-42CB-A26E-0C8E646946DC}">
      <dgm:prSet/>
      <dgm:spPr/>
      <dgm:t>
        <a:bodyPr/>
        <a:lstStyle/>
        <a:p>
          <a:endParaRPr lang="en-GB" sz="1400"/>
        </a:p>
      </dgm:t>
    </dgm:pt>
    <dgm:pt modelId="{32945DE7-6778-4027-A766-9E2D3E28E4AE}">
      <dgm:prSet phldrT="[Text]" custT="1"/>
      <dgm:spPr/>
      <dgm:t>
        <a:bodyPr/>
        <a:lstStyle/>
        <a:p>
          <a:r>
            <a:rPr lang="en-GB" sz="1400" dirty="0"/>
            <a:t>4. Data Visualisation</a:t>
          </a:r>
        </a:p>
      </dgm:t>
    </dgm:pt>
    <dgm:pt modelId="{8BDE5C68-8CD6-4760-ABE7-5DBB993DDB36}" type="parTrans" cxnId="{CCC56D19-71B1-4406-BF0B-F171B390C76E}">
      <dgm:prSet/>
      <dgm:spPr/>
      <dgm:t>
        <a:bodyPr/>
        <a:lstStyle/>
        <a:p>
          <a:endParaRPr lang="en-GB" sz="1400"/>
        </a:p>
      </dgm:t>
    </dgm:pt>
    <dgm:pt modelId="{2F1AD2C2-2A0C-49EF-A8A0-CDFB517DC237}" type="sibTrans" cxnId="{CCC56D19-71B1-4406-BF0B-F171B390C76E}">
      <dgm:prSet/>
      <dgm:spPr/>
      <dgm:t>
        <a:bodyPr/>
        <a:lstStyle/>
        <a:p>
          <a:endParaRPr lang="en-GB" sz="1400"/>
        </a:p>
      </dgm:t>
    </dgm:pt>
    <dgm:pt modelId="{0B3BCA79-85DD-457C-B0EA-CA8F31DC3A5E}">
      <dgm:prSet phldrT="[Text]" custT="1"/>
      <dgm:spPr/>
      <dgm:t>
        <a:bodyPr/>
        <a:lstStyle/>
        <a:p>
          <a:r>
            <a:rPr lang="en-GB" sz="1400" dirty="0"/>
            <a:t>5. Predictive Analysis</a:t>
          </a:r>
        </a:p>
      </dgm:t>
    </dgm:pt>
    <dgm:pt modelId="{A72C5DB8-6E7F-4B34-905B-C2A1F214D0A0}" type="parTrans" cxnId="{A06CA8D0-1CAE-454D-B7B7-1AD269240DED}">
      <dgm:prSet/>
      <dgm:spPr/>
      <dgm:t>
        <a:bodyPr/>
        <a:lstStyle/>
        <a:p>
          <a:endParaRPr lang="en-GB" sz="1400"/>
        </a:p>
      </dgm:t>
    </dgm:pt>
    <dgm:pt modelId="{5F5BCD2E-9CC5-474F-8BE1-CA4FD9C0E2C0}" type="sibTrans" cxnId="{A06CA8D0-1CAE-454D-B7B7-1AD269240DED}">
      <dgm:prSet/>
      <dgm:spPr/>
      <dgm:t>
        <a:bodyPr/>
        <a:lstStyle/>
        <a:p>
          <a:endParaRPr lang="en-GB" sz="1400"/>
        </a:p>
      </dgm:t>
    </dgm:pt>
    <dgm:pt modelId="{C1E50EDD-9627-4AEF-86FC-7FAC8E161D15}" type="pres">
      <dgm:prSet presAssocID="{AA425C2B-1E8E-4ECF-84CD-4A5196454233}" presName="CompostProcess" presStyleCnt="0">
        <dgm:presLayoutVars>
          <dgm:dir/>
          <dgm:resizeHandles val="exact"/>
        </dgm:presLayoutVars>
      </dgm:prSet>
      <dgm:spPr/>
    </dgm:pt>
    <dgm:pt modelId="{D8E1325A-FA24-4555-B631-D6CAC943B5FD}" type="pres">
      <dgm:prSet presAssocID="{AA425C2B-1E8E-4ECF-84CD-4A5196454233}" presName="arrow" presStyleLbl="bgShp" presStyleIdx="0" presStyleCnt="1"/>
      <dgm:spPr/>
    </dgm:pt>
    <dgm:pt modelId="{AE542E18-5E6B-4C95-B9CE-4C1E84A9E462}" type="pres">
      <dgm:prSet presAssocID="{AA425C2B-1E8E-4ECF-84CD-4A5196454233}" presName="linearProcess" presStyleCnt="0"/>
      <dgm:spPr/>
    </dgm:pt>
    <dgm:pt modelId="{9B924C30-5B22-4BB2-8510-38B858679657}" type="pres">
      <dgm:prSet presAssocID="{92F3FFAC-1D2C-4B53-857E-CD6121308CF9}" presName="textNode" presStyleLbl="node1" presStyleIdx="0" presStyleCnt="5">
        <dgm:presLayoutVars>
          <dgm:bulletEnabled val="1"/>
        </dgm:presLayoutVars>
      </dgm:prSet>
      <dgm:spPr/>
    </dgm:pt>
    <dgm:pt modelId="{9C505F18-E8FC-4B9C-B919-A464145D3F5D}" type="pres">
      <dgm:prSet presAssocID="{47BBD08C-D7E2-4BCE-B76E-98CF7C602D1B}" presName="sibTrans" presStyleCnt="0"/>
      <dgm:spPr/>
    </dgm:pt>
    <dgm:pt modelId="{40032788-7ADA-4DA6-96E5-4DA3384974A6}" type="pres">
      <dgm:prSet presAssocID="{A0F7DF38-675A-4C55-BCFB-58CC1059279F}" presName="textNode" presStyleLbl="node1" presStyleIdx="1" presStyleCnt="5">
        <dgm:presLayoutVars>
          <dgm:bulletEnabled val="1"/>
        </dgm:presLayoutVars>
      </dgm:prSet>
      <dgm:spPr/>
    </dgm:pt>
    <dgm:pt modelId="{3A349AF5-4785-4746-A549-B91719C76723}" type="pres">
      <dgm:prSet presAssocID="{CB49C5CA-10A0-4DFB-88F6-02EDAC32C015}" presName="sibTrans" presStyleCnt="0"/>
      <dgm:spPr/>
    </dgm:pt>
    <dgm:pt modelId="{BF567C8A-8038-42CB-81D3-5FCDFEBB2BA2}" type="pres">
      <dgm:prSet presAssocID="{45182EF4-E384-4641-9968-7671F3E051FE}" presName="textNode" presStyleLbl="node1" presStyleIdx="2" presStyleCnt="5">
        <dgm:presLayoutVars>
          <dgm:bulletEnabled val="1"/>
        </dgm:presLayoutVars>
      </dgm:prSet>
      <dgm:spPr/>
    </dgm:pt>
    <dgm:pt modelId="{CC174879-C5B4-4893-9A76-C9E931F7A84C}" type="pres">
      <dgm:prSet presAssocID="{425F5EF3-0F4E-4810-AEB7-DA607FC14045}" presName="sibTrans" presStyleCnt="0"/>
      <dgm:spPr/>
    </dgm:pt>
    <dgm:pt modelId="{9FC9BC1F-F33F-453D-ACBA-93A00D3C4755}" type="pres">
      <dgm:prSet presAssocID="{32945DE7-6778-4027-A766-9E2D3E28E4AE}" presName="textNode" presStyleLbl="node1" presStyleIdx="3" presStyleCnt="5">
        <dgm:presLayoutVars>
          <dgm:bulletEnabled val="1"/>
        </dgm:presLayoutVars>
      </dgm:prSet>
      <dgm:spPr/>
    </dgm:pt>
    <dgm:pt modelId="{3A4EDD52-823A-4027-A317-28CE50348B34}" type="pres">
      <dgm:prSet presAssocID="{2F1AD2C2-2A0C-49EF-A8A0-CDFB517DC237}" presName="sibTrans" presStyleCnt="0"/>
      <dgm:spPr/>
    </dgm:pt>
    <dgm:pt modelId="{9EB7AA71-9894-49EE-BB7C-04CA4AC1C092}" type="pres">
      <dgm:prSet presAssocID="{0B3BCA79-85DD-457C-B0EA-CA8F31DC3A5E}" presName="textNode" presStyleLbl="node1" presStyleIdx="4" presStyleCnt="5">
        <dgm:presLayoutVars>
          <dgm:bulletEnabled val="1"/>
        </dgm:presLayoutVars>
      </dgm:prSet>
      <dgm:spPr/>
    </dgm:pt>
  </dgm:ptLst>
  <dgm:cxnLst>
    <dgm:cxn modelId="{BAB53010-91C1-4971-841B-688ED0A0DDC8}" type="presOf" srcId="{32945DE7-6778-4027-A766-9E2D3E28E4AE}" destId="{9FC9BC1F-F33F-453D-ACBA-93A00D3C4755}" srcOrd="0" destOrd="0" presId="urn:microsoft.com/office/officeart/2005/8/layout/hProcess9"/>
    <dgm:cxn modelId="{CCC56D19-71B1-4406-BF0B-F171B390C76E}" srcId="{AA425C2B-1E8E-4ECF-84CD-4A5196454233}" destId="{32945DE7-6778-4027-A766-9E2D3E28E4AE}" srcOrd="3" destOrd="0" parTransId="{8BDE5C68-8CD6-4760-ABE7-5DBB993DDB36}" sibTransId="{2F1AD2C2-2A0C-49EF-A8A0-CDFB517DC237}"/>
    <dgm:cxn modelId="{A9ECE11A-6CE3-476B-B129-E642EC8ACCFA}" type="presOf" srcId="{92F3FFAC-1D2C-4B53-857E-CD6121308CF9}" destId="{9B924C30-5B22-4BB2-8510-38B858679657}" srcOrd="0" destOrd="0" presId="urn:microsoft.com/office/officeart/2005/8/layout/hProcess9"/>
    <dgm:cxn modelId="{37F3A26B-EFBA-433D-BD21-A3F04D259F66}" type="presOf" srcId="{AA425C2B-1E8E-4ECF-84CD-4A5196454233}" destId="{C1E50EDD-9627-4AEF-86FC-7FAC8E161D15}" srcOrd="0" destOrd="0" presId="urn:microsoft.com/office/officeart/2005/8/layout/hProcess9"/>
    <dgm:cxn modelId="{AAA71350-CB67-4779-B965-BA6B29121C44}" type="presOf" srcId="{45182EF4-E384-4641-9968-7671F3E051FE}" destId="{BF567C8A-8038-42CB-81D3-5FCDFEBB2BA2}" srcOrd="0" destOrd="0" presId="urn:microsoft.com/office/officeart/2005/8/layout/hProcess9"/>
    <dgm:cxn modelId="{8F953BB7-7DB5-42CB-A26E-0C8E646946DC}" srcId="{AA425C2B-1E8E-4ECF-84CD-4A5196454233}" destId="{45182EF4-E384-4641-9968-7671F3E051FE}" srcOrd="2" destOrd="0" parTransId="{F886F80E-E4CE-4B3B-8DE4-BC44F26951CE}" sibTransId="{425F5EF3-0F4E-4810-AEB7-DA607FC14045}"/>
    <dgm:cxn modelId="{1B8B18CB-0DA0-47ED-BAA2-8A24D3641A79}" type="presOf" srcId="{0B3BCA79-85DD-457C-B0EA-CA8F31DC3A5E}" destId="{9EB7AA71-9894-49EE-BB7C-04CA4AC1C092}" srcOrd="0" destOrd="0" presId="urn:microsoft.com/office/officeart/2005/8/layout/hProcess9"/>
    <dgm:cxn modelId="{E34DD3CC-7110-4BFF-AC4A-C2F858810210}" type="presOf" srcId="{A0F7DF38-675A-4C55-BCFB-58CC1059279F}" destId="{40032788-7ADA-4DA6-96E5-4DA3384974A6}" srcOrd="0" destOrd="0" presId="urn:microsoft.com/office/officeart/2005/8/layout/hProcess9"/>
    <dgm:cxn modelId="{A06CA8D0-1CAE-454D-B7B7-1AD269240DED}" srcId="{AA425C2B-1E8E-4ECF-84CD-4A5196454233}" destId="{0B3BCA79-85DD-457C-B0EA-CA8F31DC3A5E}" srcOrd="4" destOrd="0" parTransId="{A72C5DB8-6E7F-4B34-905B-C2A1F214D0A0}" sibTransId="{5F5BCD2E-9CC5-474F-8BE1-CA4FD9C0E2C0}"/>
    <dgm:cxn modelId="{6F7D46DD-04F1-4ECD-B997-A84F76FF2922}" srcId="{AA425C2B-1E8E-4ECF-84CD-4A5196454233}" destId="{92F3FFAC-1D2C-4B53-857E-CD6121308CF9}" srcOrd="0" destOrd="0" parTransId="{830A241E-6AC4-4841-A696-EBD680E4BABE}" sibTransId="{47BBD08C-D7E2-4BCE-B76E-98CF7C602D1B}"/>
    <dgm:cxn modelId="{23878BF3-D2B9-4CD2-9689-3F43956AC05F}" srcId="{AA425C2B-1E8E-4ECF-84CD-4A5196454233}" destId="{A0F7DF38-675A-4C55-BCFB-58CC1059279F}" srcOrd="1" destOrd="0" parTransId="{977B96C0-757E-44C0-B092-D17BCBD510B8}" sibTransId="{CB49C5CA-10A0-4DFB-88F6-02EDAC32C015}"/>
    <dgm:cxn modelId="{BDA34CBC-4585-4AEE-9DC8-84CBC860EF13}" type="presParOf" srcId="{C1E50EDD-9627-4AEF-86FC-7FAC8E161D15}" destId="{D8E1325A-FA24-4555-B631-D6CAC943B5FD}" srcOrd="0" destOrd="0" presId="urn:microsoft.com/office/officeart/2005/8/layout/hProcess9"/>
    <dgm:cxn modelId="{90B80609-1F81-43EC-80CF-4E88C6699227}" type="presParOf" srcId="{C1E50EDD-9627-4AEF-86FC-7FAC8E161D15}" destId="{AE542E18-5E6B-4C95-B9CE-4C1E84A9E462}" srcOrd="1" destOrd="0" presId="urn:microsoft.com/office/officeart/2005/8/layout/hProcess9"/>
    <dgm:cxn modelId="{1CC2C5F1-3A97-419F-B670-EF0996C5FD59}" type="presParOf" srcId="{AE542E18-5E6B-4C95-B9CE-4C1E84A9E462}" destId="{9B924C30-5B22-4BB2-8510-38B858679657}" srcOrd="0" destOrd="0" presId="urn:microsoft.com/office/officeart/2005/8/layout/hProcess9"/>
    <dgm:cxn modelId="{4CA45D8F-BE61-4EF6-A6A9-C14278EE38BB}" type="presParOf" srcId="{AE542E18-5E6B-4C95-B9CE-4C1E84A9E462}" destId="{9C505F18-E8FC-4B9C-B919-A464145D3F5D}" srcOrd="1" destOrd="0" presId="urn:microsoft.com/office/officeart/2005/8/layout/hProcess9"/>
    <dgm:cxn modelId="{55F0DA85-E351-48EA-A01E-D4F2ED99A44F}" type="presParOf" srcId="{AE542E18-5E6B-4C95-B9CE-4C1E84A9E462}" destId="{40032788-7ADA-4DA6-96E5-4DA3384974A6}" srcOrd="2" destOrd="0" presId="urn:microsoft.com/office/officeart/2005/8/layout/hProcess9"/>
    <dgm:cxn modelId="{3579D101-E544-4634-B9DF-2012FBA87DA7}" type="presParOf" srcId="{AE542E18-5E6B-4C95-B9CE-4C1E84A9E462}" destId="{3A349AF5-4785-4746-A549-B91719C76723}" srcOrd="3" destOrd="0" presId="urn:microsoft.com/office/officeart/2005/8/layout/hProcess9"/>
    <dgm:cxn modelId="{C52E519B-A98F-434B-AF75-88EA81CD8EFC}" type="presParOf" srcId="{AE542E18-5E6B-4C95-B9CE-4C1E84A9E462}" destId="{BF567C8A-8038-42CB-81D3-5FCDFEBB2BA2}" srcOrd="4" destOrd="0" presId="urn:microsoft.com/office/officeart/2005/8/layout/hProcess9"/>
    <dgm:cxn modelId="{D1314E0A-E4B6-4FF9-A504-9583F6680F5E}" type="presParOf" srcId="{AE542E18-5E6B-4C95-B9CE-4C1E84A9E462}" destId="{CC174879-C5B4-4893-9A76-C9E931F7A84C}" srcOrd="5" destOrd="0" presId="urn:microsoft.com/office/officeart/2005/8/layout/hProcess9"/>
    <dgm:cxn modelId="{B8AEB1EE-93FC-483B-AA18-3E2FB3CED1C1}" type="presParOf" srcId="{AE542E18-5E6B-4C95-B9CE-4C1E84A9E462}" destId="{9FC9BC1F-F33F-453D-ACBA-93A00D3C4755}" srcOrd="6" destOrd="0" presId="urn:microsoft.com/office/officeart/2005/8/layout/hProcess9"/>
    <dgm:cxn modelId="{57A5406D-2B9D-46F7-9D47-0EADC3544F2D}" type="presParOf" srcId="{AE542E18-5E6B-4C95-B9CE-4C1E84A9E462}" destId="{3A4EDD52-823A-4027-A317-28CE50348B34}" srcOrd="7" destOrd="0" presId="urn:microsoft.com/office/officeart/2005/8/layout/hProcess9"/>
    <dgm:cxn modelId="{F2A776E9-D0F3-4DDE-87B1-A5D879806C3A}" type="presParOf" srcId="{AE542E18-5E6B-4C95-B9CE-4C1E84A9E462}" destId="{9EB7AA71-9894-49EE-BB7C-04CA4AC1C092}"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1325A-FA24-4555-B631-D6CAC943B5FD}">
      <dsp:nvSpPr>
        <dsp:cNvPr id="0" name=""/>
        <dsp:cNvSpPr/>
      </dsp:nvSpPr>
      <dsp:spPr>
        <a:xfrm>
          <a:off x="628805" y="0"/>
          <a:ext cx="7126463" cy="185945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924C30-5B22-4BB2-8510-38B858679657}">
      <dsp:nvSpPr>
        <dsp:cNvPr id="0" name=""/>
        <dsp:cNvSpPr/>
      </dsp:nvSpPr>
      <dsp:spPr>
        <a:xfrm>
          <a:off x="2456" y="557835"/>
          <a:ext cx="1478675" cy="7437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1. Data Collection</a:t>
          </a:r>
        </a:p>
      </dsp:txBody>
      <dsp:txXfrm>
        <a:off x="38764" y="594143"/>
        <a:ext cx="1406059" cy="671164"/>
      </dsp:txXfrm>
    </dsp:sp>
    <dsp:sp modelId="{40032788-7ADA-4DA6-96E5-4DA3384974A6}">
      <dsp:nvSpPr>
        <dsp:cNvPr id="0" name=""/>
        <dsp:cNvSpPr/>
      </dsp:nvSpPr>
      <dsp:spPr>
        <a:xfrm>
          <a:off x="1727577" y="557835"/>
          <a:ext cx="1478675" cy="7437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2. Data wrangling</a:t>
          </a:r>
        </a:p>
      </dsp:txBody>
      <dsp:txXfrm>
        <a:off x="1763885" y="594143"/>
        <a:ext cx="1406059" cy="671164"/>
      </dsp:txXfrm>
    </dsp:sp>
    <dsp:sp modelId="{BF567C8A-8038-42CB-81D3-5FCDFEBB2BA2}">
      <dsp:nvSpPr>
        <dsp:cNvPr id="0" name=""/>
        <dsp:cNvSpPr/>
      </dsp:nvSpPr>
      <dsp:spPr>
        <a:xfrm>
          <a:off x="3452699" y="557835"/>
          <a:ext cx="1478675" cy="7437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3. Exploratory Data Analysis</a:t>
          </a:r>
        </a:p>
      </dsp:txBody>
      <dsp:txXfrm>
        <a:off x="3489007" y="594143"/>
        <a:ext cx="1406059" cy="671164"/>
      </dsp:txXfrm>
    </dsp:sp>
    <dsp:sp modelId="{9FC9BC1F-F33F-453D-ACBA-93A00D3C4755}">
      <dsp:nvSpPr>
        <dsp:cNvPr id="0" name=""/>
        <dsp:cNvSpPr/>
      </dsp:nvSpPr>
      <dsp:spPr>
        <a:xfrm>
          <a:off x="5177821" y="557835"/>
          <a:ext cx="1478675" cy="7437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4. Data Visualisation</a:t>
          </a:r>
        </a:p>
      </dsp:txBody>
      <dsp:txXfrm>
        <a:off x="5214129" y="594143"/>
        <a:ext cx="1406059" cy="671164"/>
      </dsp:txXfrm>
    </dsp:sp>
    <dsp:sp modelId="{9EB7AA71-9894-49EE-BB7C-04CA4AC1C092}">
      <dsp:nvSpPr>
        <dsp:cNvPr id="0" name=""/>
        <dsp:cNvSpPr/>
      </dsp:nvSpPr>
      <dsp:spPr>
        <a:xfrm>
          <a:off x="6902943" y="557835"/>
          <a:ext cx="1478675" cy="7437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5. Predictive Analysis</a:t>
          </a:r>
        </a:p>
      </dsp:txBody>
      <dsp:txXfrm>
        <a:off x="6939251" y="594143"/>
        <a:ext cx="1406059" cy="67116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9BF0B33-9085-40C9-93A5-AB92D1B9A222}" type="datetime1">
              <a:rPr lang="en-GB" smtClean="0"/>
              <a:t>11/12/2024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n-GB" smtClean="0"/>
              <a:t>‹#›</a:t>
            </a:fld>
            <a:endParaRPr lang="en-GB" dirty="0"/>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720C7-6FB5-45BA-BDBA-48D2872F91F1}" type="datetime1">
              <a:rPr lang="en-GB" smtClean="0"/>
              <a:pPr/>
              <a:t>11/12/2024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en-GB" noProof="0" smtClean="0"/>
              <a:t>‹#›</a:t>
            </a:fld>
            <a:endParaRPr lang="en-GB" noProof="0"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endParaRPr lang="en-GB" dirty="0"/>
          </a:p>
        </p:txBody>
      </p:sp>
    </p:spTree>
    <p:extLst>
      <p:ext uri="{BB962C8B-B14F-4D97-AF65-F5344CB8AC3E}">
        <p14:creationId xmlns:p14="http://schemas.microsoft.com/office/powerpoint/2010/main" val="425045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Tree>
    <p:extLst>
      <p:ext uri="{BB962C8B-B14F-4D97-AF65-F5344CB8AC3E}">
        <p14:creationId xmlns:p14="http://schemas.microsoft.com/office/powerpoint/2010/main" val="2711721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Tree>
    <p:extLst>
      <p:ext uri="{BB962C8B-B14F-4D97-AF65-F5344CB8AC3E}">
        <p14:creationId xmlns:p14="http://schemas.microsoft.com/office/powerpoint/2010/main" val="2035069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Tree>
    <p:extLst>
      <p:ext uri="{BB962C8B-B14F-4D97-AF65-F5344CB8AC3E}">
        <p14:creationId xmlns:p14="http://schemas.microsoft.com/office/powerpoint/2010/main" val="878091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List the names of boosters which have successfully landed on drone ship and had payload mass greater than 4000 but less than 6000</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Tree>
    <p:extLst>
      <p:ext uri="{BB962C8B-B14F-4D97-AF65-F5344CB8AC3E}">
        <p14:creationId xmlns:p14="http://schemas.microsoft.com/office/powerpoint/2010/main" val="3307593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Tree>
    <p:extLst>
      <p:ext uri="{BB962C8B-B14F-4D97-AF65-F5344CB8AC3E}">
        <p14:creationId xmlns:p14="http://schemas.microsoft.com/office/powerpoint/2010/main" val="177013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Tree>
    <p:extLst>
      <p:ext uri="{BB962C8B-B14F-4D97-AF65-F5344CB8AC3E}">
        <p14:creationId xmlns:p14="http://schemas.microsoft.com/office/powerpoint/2010/main" val="2593763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List the failed </a:t>
            </a:r>
            <a:r>
              <a:rPr lang="en-US" sz="1200" dirty="0" err="1">
                <a:solidFill>
                  <a:schemeClr val="accent3">
                    <a:lumMod val="25000"/>
                  </a:schemeClr>
                </a:solidFill>
                <a:latin typeface="Abadi"/>
              </a:rPr>
              <a:t>landing_outcomes</a:t>
            </a:r>
            <a:r>
              <a:rPr lang="en-US" sz="1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a:p>
            <a:endParaRPr lang="en-GB" dirty="0"/>
          </a:p>
        </p:txBody>
      </p:sp>
    </p:spTree>
    <p:extLst>
      <p:ext uri="{BB962C8B-B14F-4D97-AF65-F5344CB8AC3E}">
        <p14:creationId xmlns:p14="http://schemas.microsoft.com/office/powerpoint/2010/main" val="2057757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Tree>
    <p:extLst>
      <p:ext uri="{BB962C8B-B14F-4D97-AF65-F5344CB8AC3E}">
        <p14:creationId xmlns:p14="http://schemas.microsoft.com/office/powerpoint/2010/main" val="856348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p>
          <a:p>
            <a:endParaRPr lang="en-GB" dirty="0"/>
          </a:p>
        </p:txBody>
      </p:sp>
    </p:spTree>
    <p:extLst>
      <p:ext uri="{BB962C8B-B14F-4D97-AF65-F5344CB8AC3E}">
        <p14:creationId xmlns:p14="http://schemas.microsoft.com/office/powerpoint/2010/main" val="234381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65260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ea typeface="+mn-lt"/>
                <a:cs typeface="+mn-lt"/>
              </a:rPr>
              <a:t>Explore the folium</a:t>
            </a:r>
            <a:r>
              <a:rPr lang="en-US" sz="1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GB" dirty="0"/>
          </a:p>
        </p:txBody>
      </p:sp>
    </p:spTree>
    <p:extLst>
      <p:ext uri="{BB962C8B-B14F-4D97-AF65-F5344CB8AC3E}">
        <p14:creationId xmlns:p14="http://schemas.microsoft.com/office/powerpoint/2010/main" val="2543915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GB" dirty="0"/>
          </a:p>
        </p:txBody>
      </p:sp>
    </p:spTree>
    <p:extLst>
      <p:ext uri="{BB962C8B-B14F-4D97-AF65-F5344CB8AC3E}">
        <p14:creationId xmlns:p14="http://schemas.microsoft.com/office/powerpoint/2010/main" val="652100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a:rPr>
              <a:t>Show the screenshot of launch success count for all sites, in a </a:t>
            </a:r>
            <a:r>
              <a:rPr lang="en-US" sz="1200" dirty="0" err="1">
                <a:solidFill>
                  <a:schemeClr val="accent3">
                    <a:lumMod val="25000"/>
                  </a:schemeClr>
                </a:solidFill>
                <a:latin typeface="Abadi"/>
              </a:rPr>
              <a:t>piechart</a:t>
            </a: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GB" dirty="0"/>
          </a:p>
        </p:txBody>
      </p:sp>
    </p:spTree>
    <p:extLst>
      <p:ext uri="{BB962C8B-B14F-4D97-AF65-F5344CB8AC3E}">
        <p14:creationId xmlns:p14="http://schemas.microsoft.com/office/powerpoint/2010/main" val="3690731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Show the screenshot of the </a:t>
            </a:r>
            <a:r>
              <a:rPr lang="en-US" sz="1200" dirty="0" err="1">
                <a:solidFill>
                  <a:schemeClr val="accent3">
                    <a:lumMod val="25000"/>
                  </a:schemeClr>
                </a:solidFill>
                <a:latin typeface="Abadi"/>
              </a:rPr>
              <a:t>piechart</a:t>
            </a:r>
            <a:r>
              <a:rPr lang="en-US" sz="1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GB" dirty="0"/>
          </a:p>
        </p:txBody>
      </p:sp>
    </p:spTree>
    <p:extLst>
      <p:ext uri="{BB962C8B-B14F-4D97-AF65-F5344CB8AC3E}">
        <p14:creationId xmlns:p14="http://schemas.microsoft.com/office/powerpoint/2010/main" val="3796880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endParaRPr lang="en-GB" dirty="0"/>
          </a:p>
        </p:txBody>
      </p:sp>
    </p:spTree>
    <p:extLst>
      <p:ext uri="{BB962C8B-B14F-4D97-AF65-F5344CB8AC3E}">
        <p14:creationId xmlns:p14="http://schemas.microsoft.com/office/powerpoint/2010/main" val="256063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97C4-A3FA-A081-0415-DFCE4CBB4D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5E4A8-1671-1751-5DC7-A7D0E9A27D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3C8F63-85BD-58A9-B5E1-5A1702B69CC4}"/>
              </a:ext>
            </a:extLst>
          </p:cNvPr>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endParaRPr lang="en-GB" dirty="0"/>
          </a:p>
        </p:txBody>
      </p:sp>
    </p:spTree>
    <p:extLst>
      <p:ext uri="{BB962C8B-B14F-4D97-AF65-F5344CB8AC3E}">
        <p14:creationId xmlns:p14="http://schemas.microsoft.com/office/powerpoint/2010/main" val="580378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14882-E5ED-2F26-4435-2D8E75096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D1F810-C51E-24FB-EDC1-94B4B91E8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0583E-057E-1989-BC32-89420BC1DE60}"/>
              </a:ext>
            </a:extLst>
          </p:cNvPr>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endParaRPr lang="en-GB" dirty="0"/>
          </a:p>
        </p:txBody>
      </p:sp>
    </p:spTree>
    <p:extLst>
      <p:ext uri="{BB962C8B-B14F-4D97-AF65-F5344CB8AC3E}">
        <p14:creationId xmlns:p14="http://schemas.microsoft.com/office/powerpoint/2010/main" val="587709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Visualize the built model accuracy for all built classification models, in a bar chart</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Find which model has the highest classification accuracy</a:t>
            </a:r>
          </a:p>
          <a:p>
            <a:endParaRPr lang="en-GB" dirty="0"/>
          </a:p>
        </p:txBody>
      </p:sp>
    </p:spTree>
    <p:extLst>
      <p:ext uri="{BB962C8B-B14F-4D97-AF65-F5344CB8AC3E}">
        <p14:creationId xmlns:p14="http://schemas.microsoft.com/office/powerpoint/2010/main" val="4070158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Show the confusion matrix of the best performing model with an explanation </a:t>
            </a:r>
          </a:p>
          <a:p>
            <a:endParaRPr lang="en-GB" dirty="0"/>
          </a:p>
        </p:txBody>
      </p:sp>
    </p:spTree>
    <p:extLst>
      <p:ext uri="{BB962C8B-B14F-4D97-AF65-F5344CB8AC3E}">
        <p14:creationId xmlns:p14="http://schemas.microsoft.com/office/powerpoint/2010/main" val="2199358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Flight Number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Tree>
    <p:extLst>
      <p:ext uri="{BB962C8B-B14F-4D97-AF65-F5344CB8AC3E}">
        <p14:creationId xmlns:p14="http://schemas.microsoft.com/office/powerpoint/2010/main" val="3278012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Payload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Tree>
    <p:extLst>
      <p:ext uri="{BB962C8B-B14F-4D97-AF65-F5344CB8AC3E}">
        <p14:creationId xmlns:p14="http://schemas.microsoft.com/office/powerpoint/2010/main" val="766605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Tree>
    <p:extLst>
      <p:ext uri="{BB962C8B-B14F-4D97-AF65-F5344CB8AC3E}">
        <p14:creationId xmlns:p14="http://schemas.microsoft.com/office/powerpoint/2010/main" val="2829945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Tree>
    <p:extLst>
      <p:ext uri="{BB962C8B-B14F-4D97-AF65-F5344CB8AC3E}">
        <p14:creationId xmlns:p14="http://schemas.microsoft.com/office/powerpoint/2010/main" val="1577523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Tree>
    <p:extLst>
      <p:ext uri="{BB962C8B-B14F-4D97-AF65-F5344CB8AC3E}">
        <p14:creationId xmlns:p14="http://schemas.microsoft.com/office/powerpoint/2010/main" val="715238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Tree>
    <p:extLst>
      <p:ext uri="{BB962C8B-B14F-4D97-AF65-F5344CB8AC3E}">
        <p14:creationId xmlns:p14="http://schemas.microsoft.com/office/powerpoint/2010/main" val="3411215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a:t>
            </a:r>
            <a:r>
              <a:rPr lang="en-GB" sz="1200" dirty="0">
                <a:solidFill>
                  <a:schemeClr val="accent3">
                    <a:lumMod val="25000"/>
                  </a:schemeClr>
                </a:solidFill>
                <a:latin typeface="Abadi" panose="020B0604020104020204" pitchFamily="34" charset="0"/>
              </a:rPr>
              <a:t> </a:t>
            </a:r>
            <a:r>
              <a:rPr lang="en-US" sz="1200" dirty="0">
                <a:solidFill>
                  <a:schemeClr val="accent3">
                    <a:lumMod val="25000"/>
                  </a:schemeClr>
                </a:solidFill>
                <a:latin typeface="Abadi" panose="020B0604020104020204" pitchFamily="34" charset="0"/>
              </a:rPr>
              <a:t>result with a short explanation here</a:t>
            </a:r>
          </a:p>
          <a:p>
            <a:endParaRPr lang="en-GB" dirty="0"/>
          </a:p>
        </p:txBody>
      </p:sp>
    </p:spTree>
    <p:extLst>
      <p:ext uri="{BB962C8B-B14F-4D97-AF65-F5344CB8AC3E}">
        <p14:creationId xmlns:p14="http://schemas.microsoft.com/office/powerpoint/2010/main" val="4076985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en-US" noProof="0"/>
              <a:t>Click to edit Master subtitle style</a:t>
            </a:r>
            <a:endParaRPr lang="en-GB" noProof="0" dirty="0"/>
          </a:p>
        </p:txBody>
      </p:sp>
      <p:sp>
        <p:nvSpPr>
          <p:cNvPr id="4" name="Date Placeholder 3"/>
          <p:cNvSpPr>
            <a:spLocks noGrp="1"/>
          </p:cNvSpPr>
          <p:nvPr>
            <p:ph type="dt" sz="half" idx="10"/>
          </p:nvPr>
        </p:nvSpPr>
        <p:spPr/>
        <p:txBody>
          <a:bodyPr rtlCol="0"/>
          <a:lstStyle>
            <a:lvl1pPr algn="l">
              <a:defRPr/>
            </a:lvl1pPr>
          </a:lstStyle>
          <a:p>
            <a:pPr rtl="0"/>
            <a:fld id="{5C0FA9BC-223E-4B01-BDDC-22B744AA593C}" type="datetime1">
              <a:rPr lang="en-GB" noProof="0" smtClean="0"/>
              <a:t>11/12/2024</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4FAB73BC-B049-4115-A692-8D63A059BFB8}" type="slidenum">
              <a:rPr lang="en-GB" noProof="0" smtClean="0"/>
              <a:t>‹#›</a:t>
            </a:fld>
            <a:endParaRPr lang="en-GB" noProof="0"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p>
            <a:pPr rtl="0"/>
            <a:fld id="{76D4A5D1-A45C-44A1-B03C-807077C6ECE0}" type="datetime1">
              <a:rPr lang="en-GB" noProof="0" smtClean="0"/>
              <a:t>11/12/2024</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4FAB73BC-B049-4115-A692-8D63A059BFB8}" type="slidenum">
              <a:rPr lang="en-GB" noProof="0" smtClean="0"/>
              <a:t>‹#›</a:t>
            </a:fld>
            <a:endParaRPr lang="en-GB"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990601" y="762000"/>
            <a:ext cx="7581900" cy="54102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p>
            <a:pPr rtl="0"/>
            <a:fld id="{3A9037A1-86DF-4620-990C-FCB3DB3A95AD}" type="datetime1">
              <a:rPr lang="en-GB" noProof="0" smtClean="0"/>
              <a:t>11/12/2024</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4FAB73BC-B049-4115-A692-8D63A059BFB8}" type="slidenum">
              <a:rPr lang="en-GB" noProof="0" smtClean="0"/>
              <a:t>‹#›</a:t>
            </a:fld>
            <a:endParaRPr lang="en-GB" noProof="0"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43041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7" name="Date Placeholder 6">
            <a:extLst>
              <a:ext uri="{FF2B5EF4-FFF2-40B4-BE49-F238E27FC236}">
                <a16:creationId xmlns:a16="http://schemas.microsoft.com/office/drawing/2014/main" id="{CCF367E4-51BE-5990-56AA-1F3220F7E33A}"/>
              </a:ext>
            </a:extLst>
          </p:cNvPr>
          <p:cNvSpPr>
            <a:spLocks noGrp="1"/>
          </p:cNvSpPr>
          <p:nvPr>
            <p:ph type="dt" sz="half" idx="10"/>
          </p:nvPr>
        </p:nvSpPr>
        <p:spPr/>
        <p:txBody>
          <a:bodyPr/>
          <a:lstStyle/>
          <a:p>
            <a:pPr rtl="0"/>
            <a:fld id="{40E4A208-BBC6-418E-9CA4-65CD56EA0AE1}" type="datetime1">
              <a:rPr lang="en-GB" noProof="0" smtClean="0"/>
              <a:t>11/12/2024</a:t>
            </a:fld>
            <a:endParaRPr lang="en-GB" noProof="0" dirty="0"/>
          </a:p>
        </p:txBody>
      </p:sp>
      <p:sp>
        <p:nvSpPr>
          <p:cNvPr id="8" name="Footer Placeholder 7">
            <a:extLst>
              <a:ext uri="{FF2B5EF4-FFF2-40B4-BE49-F238E27FC236}">
                <a16:creationId xmlns:a16="http://schemas.microsoft.com/office/drawing/2014/main" id="{0369442B-9404-199E-72A1-3EEF8CDF144C}"/>
              </a:ext>
            </a:extLst>
          </p:cNvPr>
          <p:cNvSpPr>
            <a:spLocks noGrp="1"/>
          </p:cNvSpPr>
          <p:nvPr>
            <p:ph type="ftr" sz="quarter" idx="11"/>
          </p:nvPr>
        </p:nvSpPr>
        <p:spPr/>
        <p:txBody>
          <a:bodyPr/>
          <a:lstStyle/>
          <a:p>
            <a:pPr rtl="0"/>
            <a:endParaRPr lang="en-GB" noProof="0" dirty="0"/>
          </a:p>
        </p:txBody>
      </p:sp>
      <p:sp>
        <p:nvSpPr>
          <p:cNvPr id="9" name="Slide Number Placeholder 8">
            <a:extLst>
              <a:ext uri="{FF2B5EF4-FFF2-40B4-BE49-F238E27FC236}">
                <a16:creationId xmlns:a16="http://schemas.microsoft.com/office/drawing/2014/main" id="{5210D716-1575-8809-E351-A4AD4540A2AB}"/>
              </a:ext>
            </a:extLst>
          </p:cNvPr>
          <p:cNvSpPr>
            <a:spLocks noGrp="1"/>
          </p:cNvSpPr>
          <p:nvPr>
            <p:ph type="sldNum" sz="quarter" idx="12"/>
          </p:nvPr>
        </p:nvSpPr>
        <p:spPr/>
        <p:txBody>
          <a:bodyPr/>
          <a:lstStyle/>
          <a:p>
            <a:pPr rtl="0"/>
            <a:fld id="{4FAB73BC-B049-4115-A692-8D63A059BFB8}" type="slidenum">
              <a:rPr lang="en-GB" noProof="0" smtClean="0"/>
              <a:pPr/>
              <a:t>‹#›</a:t>
            </a:fld>
            <a:endParaRPr lang="en-GB" noProof="0" dirty="0"/>
          </a:p>
        </p:txBody>
      </p:sp>
      <p:sp>
        <p:nvSpPr>
          <p:cNvPr id="10" name="Title 9">
            <a:extLst>
              <a:ext uri="{FF2B5EF4-FFF2-40B4-BE49-F238E27FC236}">
                <a16:creationId xmlns:a16="http://schemas.microsoft.com/office/drawing/2014/main" id="{2FCD550B-35D0-2F72-F4D6-ED96FB31D025}"/>
              </a:ext>
            </a:extLst>
          </p:cNvPr>
          <p:cNvSpPr>
            <a:spLocks noGrp="1"/>
          </p:cNvSpPr>
          <p:nvPr>
            <p:ph type="title"/>
          </p:nvPr>
        </p:nvSpPr>
        <p:spPr/>
        <p:txBody>
          <a:bodyPr/>
          <a:lstStyle/>
          <a:p>
            <a:r>
              <a:rPr lang="en-US"/>
              <a:t>Click to edit Master title style</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4" name="Date Placeholder 3"/>
          <p:cNvSpPr>
            <a:spLocks noGrp="1"/>
          </p:cNvSpPr>
          <p:nvPr>
            <p:ph type="dt" sz="half" idx="10"/>
          </p:nvPr>
        </p:nvSpPr>
        <p:spPr/>
        <p:txBody>
          <a:bodyPr rtlCol="0"/>
          <a:lstStyle/>
          <a:p>
            <a:pPr rtl="0"/>
            <a:fld id="{9AE269DC-03E3-47BD-A2AF-D16CD7C79784}" type="datetime1">
              <a:rPr lang="en-GB" noProof="0" smtClean="0"/>
              <a:t>11/12/2024</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4FAB73BC-B049-4115-A692-8D63A059BFB8}" type="slidenum">
              <a:rPr lang="en-GB" noProof="0" smtClean="0"/>
              <a:t>‹#›</a:t>
            </a:fld>
            <a:endParaRPr lang="en-GB" noProof="0"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rtlCol="0"/>
          <a:lstStyle/>
          <a:p>
            <a:pPr rtl="0"/>
            <a:r>
              <a:rPr lang="en-US" noProof="0"/>
              <a:t>Click to edit Master title style</a:t>
            </a:r>
            <a:endParaRPr lang="en-GB" noProof="0" dirty="0"/>
          </a:p>
        </p:txBody>
      </p:sp>
      <p:sp>
        <p:nvSpPr>
          <p:cNvPr id="3" name="Content Placeholder 2"/>
          <p:cNvSpPr>
            <a:spLocks noGrp="1"/>
          </p:cNvSpPr>
          <p:nvPr>
            <p:ph sz="half" idx="1"/>
          </p:nvPr>
        </p:nvSpPr>
        <p:spPr>
          <a:xfrm>
            <a:off x="1024127" y="2286000"/>
            <a:ext cx="4754880" cy="402336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Content Placeholder 3"/>
          <p:cNvSpPr>
            <a:spLocks noGrp="1"/>
          </p:cNvSpPr>
          <p:nvPr>
            <p:ph sz="half" idx="2"/>
          </p:nvPr>
        </p:nvSpPr>
        <p:spPr>
          <a:xfrm>
            <a:off x="5989320" y="2286000"/>
            <a:ext cx="4754880" cy="402336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Date Placeholder 4"/>
          <p:cNvSpPr>
            <a:spLocks noGrp="1"/>
          </p:cNvSpPr>
          <p:nvPr>
            <p:ph type="dt" sz="half" idx="10"/>
          </p:nvPr>
        </p:nvSpPr>
        <p:spPr/>
        <p:txBody>
          <a:bodyPr rtlCol="0"/>
          <a:lstStyle/>
          <a:p>
            <a:pPr rtl="0"/>
            <a:fld id="{4C18166A-B48D-4A2F-81C4-7440603BAA0E}" type="datetime1">
              <a:rPr lang="en-GB" noProof="0" smtClean="0"/>
              <a:t>11/12/2024</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4FAB73BC-B049-4115-A692-8D63A059BFB8}" type="slidenum">
              <a:rPr lang="en-GB" noProof="0" smtClean="0"/>
              <a:t>‹#›</a:t>
            </a:fld>
            <a:endParaRPr lang="en-GB"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024128" y="2967788"/>
            <a:ext cx="4754880" cy="3341572"/>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noProof="0"/>
              <a:t>Click to edit Master text styles</a:t>
            </a:r>
          </a:p>
        </p:txBody>
      </p:sp>
      <p:sp>
        <p:nvSpPr>
          <p:cNvPr id="6" name="Content Placeholder 5"/>
          <p:cNvSpPr>
            <a:spLocks noGrp="1"/>
          </p:cNvSpPr>
          <p:nvPr>
            <p:ph sz="quarter" idx="4"/>
          </p:nvPr>
        </p:nvSpPr>
        <p:spPr>
          <a:xfrm>
            <a:off x="5990888" y="2967788"/>
            <a:ext cx="4754880" cy="3341572"/>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7" name="Date Placeholder 6"/>
          <p:cNvSpPr>
            <a:spLocks noGrp="1"/>
          </p:cNvSpPr>
          <p:nvPr>
            <p:ph type="dt" sz="half" idx="10"/>
          </p:nvPr>
        </p:nvSpPr>
        <p:spPr/>
        <p:txBody>
          <a:bodyPr rtlCol="0"/>
          <a:lstStyle/>
          <a:p>
            <a:pPr rtl="0"/>
            <a:fld id="{7BBCE9F4-4FC1-4689-BA7C-185ABE75A470}" type="datetime1">
              <a:rPr lang="en-GB" noProof="0" smtClean="0"/>
              <a:t>11/12/2024</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4FAB73BC-B049-4115-A692-8D63A059BFB8}" type="slidenum">
              <a:rPr lang="en-GB" noProof="0" smtClean="0"/>
              <a:t>‹#›</a:t>
            </a:fld>
            <a:endParaRPr lang="en-GB"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Date Placeholder 2"/>
          <p:cNvSpPr>
            <a:spLocks noGrp="1"/>
          </p:cNvSpPr>
          <p:nvPr>
            <p:ph type="dt" sz="half" idx="10"/>
          </p:nvPr>
        </p:nvSpPr>
        <p:spPr/>
        <p:txBody>
          <a:bodyPr rtlCol="0"/>
          <a:lstStyle/>
          <a:p>
            <a:pPr rtl="0"/>
            <a:fld id="{0EFE5566-1AE7-40AD-B781-0AA4C2F6C69B}" type="datetime1">
              <a:rPr lang="en-GB" noProof="0" smtClean="0"/>
              <a:t>11/12/2024</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4FAB73BC-B049-4115-A692-8D63A059BFB8}" type="slidenum">
              <a:rPr lang="en-GB" noProof="0" smtClean="0"/>
              <a:t>‹#›</a:t>
            </a:fld>
            <a:endParaRPr lang="en-GB"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7F91E65E-41BB-4C4F-8A67-67B39A3B5F8F}" type="datetime1">
              <a:rPr lang="en-GB" noProof="0" smtClean="0"/>
              <a:t>11/12/2024</a:t>
            </a:fld>
            <a:endParaRPr lang="en-GB" noProof="0" dirty="0"/>
          </a:p>
        </p:txBody>
      </p:sp>
      <p:sp>
        <p:nvSpPr>
          <p:cNvPr id="3" name="Footer Placeholder 2"/>
          <p:cNvSpPr>
            <a:spLocks noGrp="1"/>
          </p:cNvSpPr>
          <p:nvPr>
            <p:ph type="ftr" sz="quarter" idx="11"/>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4FAB73BC-B049-4115-A692-8D63A059BFB8}" type="slidenum">
              <a:rPr lang="en-GB" noProof="0" smtClean="0"/>
              <a:t>‹#›</a:t>
            </a:fld>
            <a:endParaRPr lang="en-GB"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p>
            <a:pPr rtl="0"/>
            <a:fld id="{9BF7FD7C-C99A-4BBE-93D0-A635FB829E0F}" type="datetime1">
              <a:rPr lang="en-GB" noProof="0" smtClean="0"/>
              <a:t>11/12/2024</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4FAB73BC-B049-4115-A692-8D63A059BFB8}" type="slidenum">
              <a:rPr lang="en-GB" noProof="0" smtClean="0"/>
              <a:t>‹#›</a:t>
            </a:fld>
            <a:endParaRPr lang="en-GB"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en-US" noProof="0"/>
              <a:t>Click to edit Master title style</a:t>
            </a:r>
            <a:endParaRPr lang="en-GB" noProof="0"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p>
            <a:pPr rtl="0"/>
            <a:fld id="{8B565581-C291-4157-B5E9-EAC5955A25DA}" type="datetime1">
              <a:rPr lang="en-GB" noProof="0" smtClean="0"/>
              <a:t>11/12/2024</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867E5644-1E61-4311-A31E-84CB9C7AA8A9}" type="slidenum">
              <a:rPr lang="en-GB" noProof="0" smtClean="0"/>
              <a:t>‹#›</a:t>
            </a:fld>
            <a:endParaRPr lang="en-GB" noProof="0"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0E4A208-BBC6-418E-9CA4-65CD56EA0AE1}" type="datetime1">
              <a:rPr lang="en-GB" noProof="0" smtClean="0"/>
              <a:t>11/12/2024</a:t>
            </a:fld>
            <a:endParaRPr lang="en-GB" noProof="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en-GB" noProof="0"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en-GB" noProof="0" smtClean="0"/>
              <a:pPr/>
              <a:t>‹#›</a:t>
            </a:fld>
            <a:endParaRPr lang="en-GB" noProof="0"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 id="2147483661" r:id="rId12"/>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Gareth75/IBM-Data-Science-Capstone/blob/e0729eced90c5c654a1241a3c464127924d5a924/1.%20Data%20Collection%20-%20API%20.ipynb" TargetMode="External"/><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hyperlink" Target="https://github.com/Gareth75/IBM-Data-Science-Capstone/blob/e0729eced90c5c654a1241a3c464127924d5a924/2.%20Data%20Collection%20-%20Web-scraping%20.ipynb"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com/Gareth75/IBM-Data-Science-Capstone/blob/e0729eced90c5c654a1241a3c464127924d5a924/3.%20Data%20Wrangling%20.ipynb" TargetMode="External"/><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Gareth75/IBM-Data-Science-Capstone/blob/main/4.%20EDA%20Visualisation%20.ipynb"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Gareth75/IBM-Data-Science-Capstone/blob/main/5.%20EDA%20with%20SQL.ipynb"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Gareth75/IBM-Data-Science-Capstone/blob/main/6.%20Interactive%20Map%20with%20Folium%20.ipynb"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areth75/IBM-Data-Science-Capstone/blob/main/7%2C%20Dash%20App.py"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Gareth75/IBM-Data-Science-Capstone/blob/main/8.%20Machine%20Learning%20Prediction%20.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api.spacexdata.com/v4/launches/pas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GB"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fontScale="90000"/>
          </a:bodyPr>
          <a:lstStyle/>
          <a:p>
            <a:pPr algn="l" rtl="0"/>
            <a:r>
              <a:rPr lang="en-GB" dirty="0">
                <a:solidFill>
                  <a:srgbClr val="FFFFFF"/>
                </a:solidFill>
              </a:rPr>
              <a:t>Winning the space race with data science</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fontScale="85000" lnSpcReduction="20000"/>
          </a:bodyPr>
          <a:lstStyle/>
          <a:p>
            <a:pPr rtl="0"/>
            <a:r>
              <a:rPr lang="en-GB" dirty="0">
                <a:solidFill>
                  <a:srgbClr val="FFFFFF"/>
                </a:solidFill>
              </a:rPr>
              <a:t>Gareth Sims</a:t>
            </a:r>
          </a:p>
          <a:p>
            <a:pPr rtl="0"/>
            <a:r>
              <a:rPr lang="en-GB" dirty="0">
                <a:solidFill>
                  <a:srgbClr val="FFFFFF"/>
                </a:solidFill>
              </a:rPr>
              <a:t>December 2024</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3694-CACA-11B1-25E0-423C3ABE1FCE}"/>
              </a:ext>
            </a:extLst>
          </p:cNvPr>
          <p:cNvSpPr>
            <a:spLocks noGrp="1"/>
          </p:cNvSpPr>
          <p:nvPr>
            <p:ph type="title"/>
          </p:nvPr>
        </p:nvSpPr>
        <p:spPr>
          <a:xfrm>
            <a:off x="1024128" y="585216"/>
            <a:ext cx="9720072" cy="1499616"/>
          </a:xfrm>
        </p:spPr>
        <p:txBody>
          <a:bodyPr/>
          <a:lstStyle/>
          <a:p>
            <a:r>
              <a:rPr lang="en-GB" dirty="0"/>
              <a:t>1.</a:t>
            </a:r>
            <a:r>
              <a:rPr lang="en-GB" sz="4000" dirty="0"/>
              <a:t>1</a:t>
            </a:r>
            <a:r>
              <a:rPr lang="en-GB" dirty="0"/>
              <a:t> Data collection: space x </a:t>
            </a:r>
            <a:r>
              <a:rPr lang="en-GB" dirty="0" err="1"/>
              <a:t>api</a:t>
            </a:r>
            <a:endParaRPr lang="en-GB" dirty="0"/>
          </a:p>
        </p:txBody>
      </p:sp>
      <p:sp>
        <p:nvSpPr>
          <p:cNvPr id="4" name="Rectangle 3">
            <a:extLst>
              <a:ext uri="{FF2B5EF4-FFF2-40B4-BE49-F238E27FC236}">
                <a16:creationId xmlns:a16="http://schemas.microsoft.com/office/drawing/2014/main" id="{09C6D51C-5840-BB3D-24EE-D64EE5ACE877}"/>
              </a:ext>
            </a:extLst>
          </p:cNvPr>
          <p:cNvSpPr/>
          <p:nvPr/>
        </p:nvSpPr>
        <p:spPr>
          <a:xfrm>
            <a:off x="473059" y="5043199"/>
            <a:ext cx="11454498" cy="1177827"/>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 name="Rectangle 4">
            <a:extLst>
              <a:ext uri="{FF2B5EF4-FFF2-40B4-BE49-F238E27FC236}">
                <a16:creationId xmlns:a16="http://schemas.microsoft.com/office/drawing/2014/main" id="{BF1E1090-D87A-DF1D-A5F2-437A68E560A7}"/>
              </a:ext>
            </a:extLst>
          </p:cNvPr>
          <p:cNvSpPr/>
          <p:nvPr/>
        </p:nvSpPr>
        <p:spPr>
          <a:xfrm>
            <a:off x="473059" y="3855700"/>
            <a:ext cx="11454498" cy="1177827"/>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0DA0A190-6E79-29B5-A9EB-C125289B502D}"/>
              </a:ext>
            </a:extLst>
          </p:cNvPr>
          <p:cNvSpPr/>
          <p:nvPr/>
        </p:nvSpPr>
        <p:spPr>
          <a:xfrm>
            <a:off x="473059" y="2677875"/>
            <a:ext cx="11454498" cy="117782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F7C59FAB-6128-DDAF-5CEA-143C61471995}"/>
              </a:ext>
            </a:extLst>
          </p:cNvPr>
          <p:cNvPicPr>
            <a:picLocks noChangeAspect="1"/>
          </p:cNvPicPr>
          <p:nvPr/>
        </p:nvPicPr>
        <p:blipFill>
          <a:blip r:embed="rId2"/>
          <a:stretch>
            <a:fillRect/>
          </a:stretch>
        </p:blipFill>
        <p:spPr>
          <a:xfrm>
            <a:off x="7075585" y="3541909"/>
            <a:ext cx="2934109" cy="238158"/>
          </a:xfrm>
          <a:prstGeom prst="rect">
            <a:avLst/>
          </a:prstGeom>
        </p:spPr>
      </p:pic>
      <p:pic>
        <p:nvPicPr>
          <p:cNvPr id="8" name="Picture 7">
            <a:extLst>
              <a:ext uri="{FF2B5EF4-FFF2-40B4-BE49-F238E27FC236}">
                <a16:creationId xmlns:a16="http://schemas.microsoft.com/office/drawing/2014/main" id="{46FD006E-9A08-524C-7889-D60AF99BDE60}"/>
              </a:ext>
            </a:extLst>
          </p:cNvPr>
          <p:cNvPicPr>
            <a:picLocks noChangeAspect="1"/>
          </p:cNvPicPr>
          <p:nvPr/>
        </p:nvPicPr>
        <p:blipFill>
          <a:blip r:embed="rId3"/>
          <a:stretch>
            <a:fillRect/>
          </a:stretch>
        </p:blipFill>
        <p:spPr>
          <a:xfrm>
            <a:off x="6646901" y="4419296"/>
            <a:ext cx="3705742" cy="181000"/>
          </a:xfrm>
          <a:prstGeom prst="rect">
            <a:avLst/>
          </a:prstGeom>
        </p:spPr>
      </p:pic>
      <p:pic>
        <p:nvPicPr>
          <p:cNvPr id="9" name="Picture 8">
            <a:extLst>
              <a:ext uri="{FF2B5EF4-FFF2-40B4-BE49-F238E27FC236}">
                <a16:creationId xmlns:a16="http://schemas.microsoft.com/office/drawing/2014/main" id="{EBCA50FF-10DB-0526-47F9-5DCD0B7086E5}"/>
              </a:ext>
            </a:extLst>
          </p:cNvPr>
          <p:cNvPicPr>
            <a:picLocks noChangeAspect="1"/>
          </p:cNvPicPr>
          <p:nvPr/>
        </p:nvPicPr>
        <p:blipFill>
          <a:blip r:embed="rId4"/>
          <a:stretch>
            <a:fillRect/>
          </a:stretch>
        </p:blipFill>
        <p:spPr>
          <a:xfrm>
            <a:off x="6621392" y="5407693"/>
            <a:ext cx="3791479" cy="161948"/>
          </a:xfrm>
          <a:prstGeom prst="rect">
            <a:avLst/>
          </a:prstGeom>
        </p:spPr>
      </p:pic>
      <p:pic>
        <p:nvPicPr>
          <p:cNvPr id="10" name="Picture 9">
            <a:extLst>
              <a:ext uri="{FF2B5EF4-FFF2-40B4-BE49-F238E27FC236}">
                <a16:creationId xmlns:a16="http://schemas.microsoft.com/office/drawing/2014/main" id="{45C17203-8E76-ADED-72CA-B91CD08C6132}"/>
              </a:ext>
            </a:extLst>
          </p:cNvPr>
          <p:cNvPicPr>
            <a:picLocks noChangeAspect="1"/>
          </p:cNvPicPr>
          <p:nvPr/>
        </p:nvPicPr>
        <p:blipFill>
          <a:blip r:embed="rId5"/>
          <a:stretch>
            <a:fillRect/>
          </a:stretch>
        </p:blipFill>
        <p:spPr>
          <a:xfrm>
            <a:off x="6254723" y="5701333"/>
            <a:ext cx="5125165" cy="181000"/>
          </a:xfrm>
          <a:prstGeom prst="rect">
            <a:avLst/>
          </a:prstGeom>
        </p:spPr>
      </p:pic>
      <p:sp>
        <p:nvSpPr>
          <p:cNvPr id="11" name="Right Brace 10">
            <a:extLst>
              <a:ext uri="{FF2B5EF4-FFF2-40B4-BE49-F238E27FC236}">
                <a16:creationId xmlns:a16="http://schemas.microsoft.com/office/drawing/2014/main" id="{E0830F6D-F362-6E33-A55E-887E0B0B5BFA}"/>
              </a:ext>
            </a:extLst>
          </p:cNvPr>
          <p:cNvSpPr/>
          <p:nvPr/>
        </p:nvSpPr>
        <p:spPr>
          <a:xfrm>
            <a:off x="5717522" y="5207224"/>
            <a:ext cx="256506" cy="8497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pic>
        <p:nvPicPr>
          <p:cNvPr id="12" name="Picture 11">
            <a:extLst>
              <a:ext uri="{FF2B5EF4-FFF2-40B4-BE49-F238E27FC236}">
                <a16:creationId xmlns:a16="http://schemas.microsoft.com/office/drawing/2014/main" id="{A4C1BB01-7EF5-A985-A11F-2ECD956BCC1B}"/>
              </a:ext>
            </a:extLst>
          </p:cNvPr>
          <p:cNvPicPr>
            <a:picLocks noChangeAspect="1"/>
          </p:cNvPicPr>
          <p:nvPr/>
        </p:nvPicPr>
        <p:blipFill>
          <a:blip r:embed="rId6"/>
          <a:stretch>
            <a:fillRect/>
          </a:stretch>
        </p:blipFill>
        <p:spPr>
          <a:xfrm>
            <a:off x="6618322" y="2811604"/>
            <a:ext cx="3762900" cy="285790"/>
          </a:xfrm>
          <a:prstGeom prst="rect">
            <a:avLst/>
          </a:prstGeom>
        </p:spPr>
      </p:pic>
      <p:pic>
        <p:nvPicPr>
          <p:cNvPr id="13" name="Picture 12">
            <a:extLst>
              <a:ext uri="{FF2B5EF4-FFF2-40B4-BE49-F238E27FC236}">
                <a16:creationId xmlns:a16="http://schemas.microsoft.com/office/drawing/2014/main" id="{500774D1-3B53-A1FF-7EBE-47C0BCDDC4C8}"/>
              </a:ext>
            </a:extLst>
          </p:cNvPr>
          <p:cNvPicPr>
            <a:picLocks noChangeAspect="1"/>
          </p:cNvPicPr>
          <p:nvPr/>
        </p:nvPicPr>
        <p:blipFill>
          <a:blip r:embed="rId7"/>
          <a:stretch>
            <a:fillRect/>
          </a:stretch>
        </p:blipFill>
        <p:spPr>
          <a:xfrm>
            <a:off x="7323270" y="3204794"/>
            <a:ext cx="2438740" cy="228632"/>
          </a:xfrm>
          <a:prstGeom prst="rect">
            <a:avLst/>
          </a:prstGeom>
        </p:spPr>
      </p:pic>
      <p:sp>
        <p:nvSpPr>
          <p:cNvPr id="14" name="Right Brace 13">
            <a:extLst>
              <a:ext uri="{FF2B5EF4-FFF2-40B4-BE49-F238E27FC236}">
                <a16:creationId xmlns:a16="http://schemas.microsoft.com/office/drawing/2014/main" id="{177CEAB0-9DEC-2CED-53F4-B738E5FF5E27}"/>
              </a:ext>
            </a:extLst>
          </p:cNvPr>
          <p:cNvSpPr/>
          <p:nvPr/>
        </p:nvSpPr>
        <p:spPr>
          <a:xfrm>
            <a:off x="5734157" y="4042089"/>
            <a:ext cx="256506" cy="8497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15" name="Right Brace 14">
            <a:extLst>
              <a:ext uri="{FF2B5EF4-FFF2-40B4-BE49-F238E27FC236}">
                <a16:creationId xmlns:a16="http://schemas.microsoft.com/office/drawing/2014/main" id="{2A0D2C17-E3E3-6B25-001F-3E5C6F086A40}"/>
              </a:ext>
            </a:extLst>
          </p:cNvPr>
          <p:cNvSpPr/>
          <p:nvPr/>
        </p:nvSpPr>
        <p:spPr>
          <a:xfrm>
            <a:off x="5717522" y="2841900"/>
            <a:ext cx="256506" cy="8497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id="{DC3EC164-198B-6F9D-AC24-E7CB8CCAF2C5}"/>
              </a:ext>
            </a:extLst>
          </p:cNvPr>
          <p:cNvSpPr txBox="1"/>
          <p:nvPr/>
        </p:nvSpPr>
        <p:spPr>
          <a:xfrm>
            <a:off x="616415" y="2763960"/>
            <a:ext cx="4662435" cy="861774"/>
          </a:xfrm>
          <a:prstGeom prst="rect">
            <a:avLst/>
          </a:prstGeom>
          <a:noFill/>
        </p:spPr>
        <p:txBody>
          <a:bodyPr wrap="square" rtlCol="0">
            <a:spAutoFit/>
          </a:bodyPr>
          <a:lstStyle/>
          <a:p>
            <a:pPr marL="0" indent="0">
              <a:lnSpc>
                <a:spcPct val="100000"/>
              </a:lnSpc>
              <a:spcBef>
                <a:spcPts val="1400"/>
              </a:spcBef>
              <a:buNone/>
            </a:pPr>
            <a:r>
              <a:rPr lang="en-US" sz="1600" b="1" dirty="0">
                <a:solidFill>
                  <a:schemeClr val="accent3">
                    <a:lumMod val="25000"/>
                  </a:schemeClr>
                </a:solidFill>
              </a:rPr>
              <a:t>Task 1: </a:t>
            </a:r>
            <a:r>
              <a:rPr lang="en-US" sz="1600" dirty="0">
                <a:solidFill>
                  <a:schemeClr val="accent3">
                    <a:lumMod val="25000"/>
                  </a:schemeClr>
                </a:solidFill>
              </a:rPr>
              <a:t>To r</a:t>
            </a:r>
            <a:r>
              <a:rPr lang="en-GB" sz="1600" dirty="0" err="1">
                <a:solidFill>
                  <a:schemeClr val="accent3">
                    <a:lumMod val="25000"/>
                  </a:schemeClr>
                </a:solidFill>
              </a:rPr>
              <a:t>equest</a:t>
            </a:r>
            <a:r>
              <a:rPr lang="en-GB" sz="1600" dirty="0">
                <a:solidFill>
                  <a:schemeClr val="accent3">
                    <a:lumMod val="25000"/>
                  </a:schemeClr>
                </a:solidFill>
              </a:rPr>
              <a:t> and parse the SpaceX launch data </a:t>
            </a:r>
          </a:p>
          <a:p>
            <a:pPr marL="285750" indent="-285750">
              <a:spcBef>
                <a:spcPts val="600"/>
              </a:spcBef>
              <a:buFont typeface="Arial" panose="020B0604020202020204" pitchFamily="34" charset="0"/>
              <a:buChar char="•"/>
            </a:pPr>
            <a:r>
              <a:rPr lang="en-US" sz="1200" dirty="0">
                <a:solidFill>
                  <a:schemeClr val="accent3">
                    <a:lumMod val="25000"/>
                  </a:schemeClr>
                </a:solidFill>
              </a:rPr>
              <a:t>I used a GET request to retrieve the data</a:t>
            </a:r>
          </a:p>
          <a:p>
            <a:pPr marL="285750" indent="-285750">
              <a:spcBef>
                <a:spcPts val="600"/>
              </a:spcBef>
              <a:buFont typeface="Arial" panose="020B0604020202020204" pitchFamily="34" charset="0"/>
              <a:buChar char="•"/>
            </a:pPr>
            <a:r>
              <a:rPr lang="en-US" sz="1200" dirty="0">
                <a:solidFill>
                  <a:schemeClr val="accent3">
                    <a:lumMod val="25000"/>
                  </a:schemeClr>
                </a:solidFill>
              </a:rPr>
              <a:t>I then converted the </a:t>
            </a:r>
            <a:r>
              <a:rPr lang="en-US" sz="1200" dirty="0" err="1">
                <a:solidFill>
                  <a:schemeClr val="accent3">
                    <a:lumMod val="25000"/>
                  </a:schemeClr>
                </a:solidFill>
              </a:rPr>
              <a:t>json</a:t>
            </a:r>
            <a:r>
              <a:rPr lang="en-US" sz="1200" dirty="0">
                <a:solidFill>
                  <a:schemeClr val="accent3">
                    <a:lumMod val="25000"/>
                  </a:schemeClr>
                </a:solidFill>
              </a:rPr>
              <a:t> format to a data frame </a:t>
            </a:r>
          </a:p>
        </p:txBody>
      </p:sp>
      <p:sp>
        <p:nvSpPr>
          <p:cNvPr id="17" name="TextBox 16">
            <a:extLst>
              <a:ext uri="{FF2B5EF4-FFF2-40B4-BE49-F238E27FC236}">
                <a16:creationId xmlns:a16="http://schemas.microsoft.com/office/drawing/2014/main" id="{18860BBE-CACE-63E0-F1B9-521B67B6C23F}"/>
              </a:ext>
            </a:extLst>
          </p:cNvPr>
          <p:cNvSpPr txBox="1"/>
          <p:nvPr/>
        </p:nvSpPr>
        <p:spPr>
          <a:xfrm>
            <a:off x="583303" y="5177226"/>
            <a:ext cx="4662435" cy="784830"/>
          </a:xfrm>
          <a:prstGeom prst="rect">
            <a:avLst/>
          </a:prstGeom>
          <a:noFill/>
        </p:spPr>
        <p:txBody>
          <a:bodyPr wrap="square" rtlCol="0">
            <a:spAutoFit/>
          </a:bodyPr>
          <a:lstStyle/>
          <a:p>
            <a:pPr marL="0" indent="0">
              <a:lnSpc>
                <a:spcPct val="100000"/>
              </a:lnSpc>
              <a:spcBef>
                <a:spcPts val="1400"/>
              </a:spcBef>
              <a:buNone/>
            </a:pPr>
            <a:r>
              <a:rPr lang="en-US" sz="1600" b="1" dirty="0">
                <a:solidFill>
                  <a:schemeClr val="accent3">
                    <a:lumMod val="25000"/>
                  </a:schemeClr>
                </a:solidFill>
              </a:rPr>
              <a:t>Task 3: </a:t>
            </a:r>
            <a:r>
              <a:rPr lang="en-US" sz="1600" dirty="0">
                <a:solidFill>
                  <a:schemeClr val="accent3">
                    <a:lumMod val="25000"/>
                  </a:schemeClr>
                </a:solidFill>
              </a:rPr>
              <a:t>Remove missing values</a:t>
            </a:r>
          </a:p>
          <a:p>
            <a:pPr marL="285750" indent="-285750">
              <a:spcBef>
                <a:spcPts val="600"/>
              </a:spcBef>
              <a:buFont typeface="Arial" panose="020B0604020202020204" pitchFamily="34" charset="0"/>
              <a:buChar char="•"/>
            </a:pPr>
            <a:r>
              <a:rPr lang="en-US" sz="1200" dirty="0"/>
              <a:t>The </a:t>
            </a:r>
            <a:r>
              <a:rPr lang="en-US" sz="1200" dirty="0" err="1"/>
              <a:t>PayloadMass</a:t>
            </a:r>
            <a:r>
              <a:rPr lang="en-US" sz="1200" dirty="0"/>
              <a:t> column had 5 null values which were removed by allocating the mean value for the non-null values in that column</a:t>
            </a:r>
          </a:p>
        </p:txBody>
      </p:sp>
      <p:sp>
        <p:nvSpPr>
          <p:cNvPr id="18" name="TextBox 17">
            <a:extLst>
              <a:ext uri="{FF2B5EF4-FFF2-40B4-BE49-F238E27FC236}">
                <a16:creationId xmlns:a16="http://schemas.microsoft.com/office/drawing/2014/main" id="{1CA5BC17-46FE-299C-5574-01B60929F750}"/>
              </a:ext>
            </a:extLst>
          </p:cNvPr>
          <p:cNvSpPr txBox="1"/>
          <p:nvPr/>
        </p:nvSpPr>
        <p:spPr>
          <a:xfrm>
            <a:off x="583303" y="3982159"/>
            <a:ext cx="4931089" cy="846386"/>
          </a:xfrm>
          <a:prstGeom prst="rect">
            <a:avLst/>
          </a:prstGeom>
          <a:noFill/>
        </p:spPr>
        <p:txBody>
          <a:bodyPr wrap="square" rtlCol="0">
            <a:spAutoFit/>
          </a:bodyPr>
          <a:lstStyle/>
          <a:p>
            <a:pPr marL="0" indent="0">
              <a:lnSpc>
                <a:spcPct val="100000"/>
              </a:lnSpc>
              <a:spcBef>
                <a:spcPts val="1400"/>
              </a:spcBef>
              <a:buNone/>
            </a:pPr>
            <a:r>
              <a:rPr lang="en-US" sz="1600" b="1" dirty="0">
                <a:solidFill>
                  <a:schemeClr val="accent3">
                    <a:lumMod val="25000"/>
                  </a:schemeClr>
                </a:solidFill>
              </a:rPr>
              <a:t>Task 2: </a:t>
            </a:r>
            <a:r>
              <a:rPr lang="en-US" sz="1600" dirty="0">
                <a:solidFill>
                  <a:schemeClr val="accent3">
                    <a:lumMod val="25000"/>
                  </a:schemeClr>
                </a:solidFill>
              </a:rPr>
              <a:t>To filter the data frame to only include Falcon 9 launches</a:t>
            </a:r>
          </a:p>
          <a:p>
            <a:pPr marL="285750" indent="-285750">
              <a:spcBef>
                <a:spcPts val="600"/>
              </a:spcBef>
              <a:buFont typeface="Arial" panose="020B0604020202020204" pitchFamily="34" charset="0"/>
              <a:buChar char="•"/>
            </a:pPr>
            <a:r>
              <a:rPr lang="en-US" sz="1200" dirty="0">
                <a:solidFill>
                  <a:schemeClr val="accent3">
                    <a:lumMod val="25000"/>
                  </a:schemeClr>
                </a:solidFill>
              </a:rPr>
              <a:t>I removed the Falcon 1 launches from the </a:t>
            </a:r>
            <a:r>
              <a:rPr lang="en-US" sz="1200" dirty="0" err="1">
                <a:solidFill>
                  <a:schemeClr val="accent3">
                    <a:lumMod val="25000"/>
                  </a:schemeClr>
                </a:solidFill>
              </a:rPr>
              <a:t>BoosterVersion</a:t>
            </a:r>
            <a:r>
              <a:rPr lang="en-US" sz="1200" dirty="0">
                <a:solidFill>
                  <a:schemeClr val="accent3">
                    <a:lumMod val="25000"/>
                  </a:schemeClr>
                </a:solidFill>
              </a:rPr>
              <a:t> column</a:t>
            </a:r>
          </a:p>
        </p:txBody>
      </p:sp>
      <p:sp>
        <p:nvSpPr>
          <p:cNvPr id="19" name="Content Placeholder 4">
            <a:extLst>
              <a:ext uri="{FF2B5EF4-FFF2-40B4-BE49-F238E27FC236}">
                <a16:creationId xmlns:a16="http://schemas.microsoft.com/office/drawing/2014/main" id="{DD123E72-0BB4-452F-98B4-ADBC8920E980}"/>
              </a:ext>
            </a:extLst>
          </p:cNvPr>
          <p:cNvSpPr txBox="1">
            <a:spLocks noGrp="1"/>
          </p:cNvSpPr>
          <p:nvPr>
            <p:ph idx="1"/>
          </p:nvPr>
        </p:nvSpPr>
        <p:spPr>
          <a:xfrm>
            <a:off x="1023938" y="1940212"/>
            <a:ext cx="9720262" cy="1050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t>The following tasks were performed to extract and clean the data using the SpaceX API. I have also included some relevant code snippets used in each task. For the complete code please go to </a:t>
            </a:r>
            <a:r>
              <a:rPr lang="en-US" sz="1600" dirty="0" err="1">
                <a:solidFill>
                  <a:schemeClr val="accent2"/>
                </a:solidFill>
                <a:hlinkClick r:id="rId8">
                  <a:extLst>
                    <a:ext uri="{A12FA001-AC4F-418D-AE19-62706E023703}">
                      <ahyp:hlinkClr xmlns:ahyp="http://schemas.microsoft.com/office/drawing/2018/hyperlinkcolor" val="tx"/>
                    </a:ext>
                  </a:extLst>
                </a:hlinkClick>
              </a:rPr>
              <a:t>Github</a:t>
            </a:r>
            <a:r>
              <a:rPr lang="en-US" sz="1600" dirty="0">
                <a:solidFill>
                  <a:schemeClr val="accent2"/>
                </a:solidFill>
                <a:hlinkClick r:id="rId8">
                  <a:extLst>
                    <a:ext uri="{A12FA001-AC4F-418D-AE19-62706E023703}">
                      <ahyp:hlinkClr xmlns:ahyp="http://schemas.microsoft.com/office/drawing/2018/hyperlinkcolor" val="tx"/>
                    </a:ext>
                  </a:extLst>
                </a:hlinkClick>
              </a:rPr>
              <a:t> URL for Data Collection - API</a:t>
            </a:r>
            <a:endParaRPr lang="en-US" sz="1600" dirty="0">
              <a:solidFill>
                <a:schemeClr val="accent2"/>
              </a:solidFill>
            </a:endParaRPr>
          </a:p>
        </p:txBody>
      </p:sp>
    </p:spTree>
    <p:extLst>
      <p:ext uri="{BB962C8B-B14F-4D97-AF65-F5344CB8AC3E}">
        <p14:creationId xmlns:p14="http://schemas.microsoft.com/office/powerpoint/2010/main" val="1291461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B659B-9643-29BE-FD9D-F9983BEFDE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467CDA-1694-B800-3C9C-448A4CFF48B6}"/>
              </a:ext>
            </a:extLst>
          </p:cNvPr>
          <p:cNvSpPr>
            <a:spLocks noGrp="1"/>
          </p:cNvSpPr>
          <p:nvPr>
            <p:ph type="title"/>
          </p:nvPr>
        </p:nvSpPr>
        <p:spPr>
          <a:xfrm>
            <a:off x="1024128" y="585216"/>
            <a:ext cx="9720072" cy="1499616"/>
          </a:xfrm>
        </p:spPr>
        <p:txBody>
          <a:bodyPr/>
          <a:lstStyle/>
          <a:p>
            <a:r>
              <a:rPr lang="en-GB" dirty="0"/>
              <a:t>1.</a:t>
            </a:r>
            <a:r>
              <a:rPr lang="en-GB" sz="4000" dirty="0"/>
              <a:t>2</a:t>
            </a:r>
            <a:r>
              <a:rPr lang="en-GB" dirty="0"/>
              <a:t> Data collection: web Scraping</a:t>
            </a:r>
          </a:p>
        </p:txBody>
      </p:sp>
      <p:sp>
        <p:nvSpPr>
          <p:cNvPr id="3" name="Text Placeholder 2">
            <a:extLst>
              <a:ext uri="{FF2B5EF4-FFF2-40B4-BE49-F238E27FC236}">
                <a16:creationId xmlns:a16="http://schemas.microsoft.com/office/drawing/2014/main" id="{36E43C2A-08C3-DBF3-6607-3C2A32A424E7}"/>
              </a:ext>
            </a:extLst>
          </p:cNvPr>
          <p:cNvSpPr txBox="1">
            <a:spLocks/>
          </p:cNvSpPr>
          <p:nvPr/>
        </p:nvSpPr>
        <p:spPr>
          <a:xfrm>
            <a:off x="808100" y="1884767"/>
            <a:ext cx="10365125" cy="1092607"/>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00000"/>
              </a:lnSpc>
              <a:spcBef>
                <a:spcPts val="1400"/>
              </a:spcBef>
              <a:buFont typeface="Tw Cen MT" panose="020B0602020104020603" pitchFamily="34" charset="0"/>
              <a:buNone/>
            </a:pPr>
            <a:r>
              <a:rPr lang="en-GB" sz="1600" dirty="0"/>
              <a:t>The following tasks were performed to extract and clean the data from the Wikipedia page. </a:t>
            </a:r>
            <a:r>
              <a:rPr lang="en-US" sz="1600" dirty="0"/>
              <a:t>I have also included some relevant code snippets used in each task. For the complete code please go to </a:t>
            </a:r>
            <a:r>
              <a:rPr lang="en-US" sz="1600" dirty="0" err="1">
                <a:solidFill>
                  <a:schemeClr val="accent2"/>
                </a:solidFill>
                <a:hlinkClick r:id="rId2">
                  <a:extLst>
                    <a:ext uri="{A12FA001-AC4F-418D-AE19-62706E023703}">
                      <ahyp:hlinkClr xmlns:ahyp="http://schemas.microsoft.com/office/drawing/2018/hyperlinkcolor" val="tx"/>
                    </a:ext>
                  </a:extLst>
                </a:hlinkClick>
              </a:rPr>
              <a:t>Github</a:t>
            </a:r>
            <a:r>
              <a:rPr lang="en-US" sz="1600" dirty="0">
                <a:solidFill>
                  <a:schemeClr val="accent2"/>
                </a:solidFill>
                <a:hlinkClick r:id="rId2">
                  <a:extLst>
                    <a:ext uri="{A12FA001-AC4F-418D-AE19-62706E023703}">
                      <ahyp:hlinkClr xmlns:ahyp="http://schemas.microsoft.com/office/drawing/2018/hyperlinkcolor" val="tx"/>
                    </a:ext>
                  </a:extLst>
                </a:hlinkClick>
              </a:rPr>
              <a:t> URL for Data Collection – Web Scraping</a:t>
            </a:r>
            <a:endParaRPr lang="en-GB" sz="1600" dirty="0">
              <a:solidFill>
                <a:schemeClr val="accent2"/>
              </a:solidFill>
            </a:endParaRPr>
          </a:p>
          <a:p>
            <a:pPr marL="0" indent="0">
              <a:lnSpc>
                <a:spcPct val="100000"/>
              </a:lnSpc>
              <a:spcBef>
                <a:spcPts val="1400"/>
              </a:spcBef>
              <a:buFont typeface="Tw Cen MT" panose="020B0602020104020603" pitchFamily="34" charset="0"/>
              <a:buNone/>
            </a:pPr>
            <a:endParaRPr lang="en-GB" sz="1400" dirty="0"/>
          </a:p>
          <a:p>
            <a:pPr marL="0" indent="0">
              <a:lnSpc>
                <a:spcPct val="100000"/>
              </a:lnSpc>
              <a:spcBef>
                <a:spcPts val="1400"/>
              </a:spcBef>
              <a:buFont typeface="Tw Cen MT" panose="020B0602020104020603" pitchFamily="34" charset="0"/>
              <a:buNone/>
            </a:pPr>
            <a:endParaRPr lang="en-US" sz="1400" dirty="0">
              <a:solidFill>
                <a:schemeClr val="accent3">
                  <a:lumMod val="25000"/>
                </a:schemeClr>
              </a:solidFill>
            </a:endParaRPr>
          </a:p>
        </p:txBody>
      </p:sp>
      <p:sp>
        <p:nvSpPr>
          <p:cNvPr id="21" name="Rectangle 20">
            <a:extLst>
              <a:ext uri="{FF2B5EF4-FFF2-40B4-BE49-F238E27FC236}">
                <a16:creationId xmlns:a16="http://schemas.microsoft.com/office/drawing/2014/main" id="{7158C511-2073-4541-AAE7-3ADB566F50BE}"/>
              </a:ext>
            </a:extLst>
          </p:cNvPr>
          <p:cNvSpPr/>
          <p:nvPr/>
        </p:nvSpPr>
        <p:spPr>
          <a:xfrm>
            <a:off x="437893" y="4982201"/>
            <a:ext cx="11470225" cy="143003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7EE19EF-256B-B3F3-9EE5-28FC2496F332}"/>
              </a:ext>
            </a:extLst>
          </p:cNvPr>
          <p:cNvSpPr/>
          <p:nvPr/>
        </p:nvSpPr>
        <p:spPr>
          <a:xfrm>
            <a:off x="437893" y="3934800"/>
            <a:ext cx="11470225" cy="1064661"/>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4AB8E45-660E-09E8-2663-4AA90A5D6E59}"/>
              </a:ext>
            </a:extLst>
          </p:cNvPr>
          <p:cNvSpPr/>
          <p:nvPr/>
        </p:nvSpPr>
        <p:spPr>
          <a:xfrm>
            <a:off x="439915" y="2630494"/>
            <a:ext cx="11468203" cy="130430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F10C5786-C692-6DC4-D9CB-D0C60C9FCE13}"/>
              </a:ext>
            </a:extLst>
          </p:cNvPr>
          <p:cNvPicPr>
            <a:picLocks noChangeAspect="1"/>
          </p:cNvPicPr>
          <p:nvPr/>
        </p:nvPicPr>
        <p:blipFill>
          <a:blip r:embed="rId3"/>
          <a:stretch>
            <a:fillRect/>
          </a:stretch>
        </p:blipFill>
        <p:spPr>
          <a:xfrm>
            <a:off x="7441008" y="3054025"/>
            <a:ext cx="2829320" cy="171474"/>
          </a:xfrm>
          <a:prstGeom prst="rect">
            <a:avLst/>
          </a:prstGeom>
        </p:spPr>
      </p:pic>
      <p:pic>
        <p:nvPicPr>
          <p:cNvPr id="25" name="Picture 24">
            <a:extLst>
              <a:ext uri="{FF2B5EF4-FFF2-40B4-BE49-F238E27FC236}">
                <a16:creationId xmlns:a16="http://schemas.microsoft.com/office/drawing/2014/main" id="{E95F1D4B-842F-43D4-9C5D-4223BA98FEC0}"/>
              </a:ext>
            </a:extLst>
          </p:cNvPr>
          <p:cNvPicPr>
            <a:picLocks noChangeAspect="1"/>
          </p:cNvPicPr>
          <p:nvPr/>
        </p:nvPicPr>
        <p:blipFill>
          <a:blip r:embed="rId4"/>
          <a:stretch>
            <a:fillRect/>
          </a:stretch>
        </p:blipFill>
        <p:spPr>
          <a:xfrm>
            <a:off x="7390509" y="3548531"/>
            <a:ext cx="2915057" cy="181000"/>
          </a:xfrm>
          <a:prstGeom prst="rect">
            <a:avLst/>
          </a:prstGeom>
        </p:spPr>
      </p:pic>
      <p:pic>
        <p:nvPicPr>
          <p:cNvPr id="26" name="Picture 25">
            <a:extLst>
              <a:ext uri="{FF2B5EF4-FFF2-40B4-BE49-F238E27FC236}">
                <a16:creationId xmlns:a16="http://schemas.microsoft.com/office/drawing/2014/main" id="{66A52D00-27A5-943B-FB1D-B154A583ECD5}"/>
              </a:ext>
            </a:extLst>
          </p:cNvPr>
          <p:cNvPicPr>
            <a:picLocks noChangeAspect="1"/>
          </p:cNvPicPr>
          <p:nvPr/>
        </p:nvPicPr>
        <p:blipFill>
          <a:blip r:embed="rId5"/>
          <a:stretch>
            <a:fillRect/>
          </a:stretch>
        </p:blipFill>
        <p:spPr>
          <a:xfrm>
            <a:off x="7502930" y="4311345"/>
            <a:ext cx="2448267" cy="181000"/>
          </a:xfrm>
          <a:prstGeom prst="rect">
            <a:avLst/>
          </a:prstGeom>
        </p:spPr>
      </p:pic>
      <p:pic>
        <p:nvPicPr>
          <p:cNvPr id="27" name="Picture 26">
            <a:extLst>
              <a:ext uri="{FF2B5EF4-FFF2-40B4-BE49-F238E27FC236}">
                <a16:creationId xmlns:a16="http://schemas.microsoft.com/office/drawing/2014/main" id="{8B5B485F-ED19-FC6C-479B-AA22FA62BD42}"/>
              </a:ext>
            </a:extLst>
          </p:cNvPr>
          <p:cNvPicPr>
            <a:picLocks noChangeAspect="1"/>
          </p:cNvPicPr>
          <p:nvPr/>
        </p:nvPicPr>
        <p:blipFill>
          <a:blip r:embed="rId6"/>
          <a:stretch>
            <a:fillRect/>
          </a:stretch>
        </p:blipFill>
        <p:spPr>
          <a:xfrm>
            <a:off x="7441008" y="4671439"/>
            <a:ext cx="2572109" cy="152421"/>
          </a:xfrm>
          <a:prstGeom prst="rect">
            <a:avLst/>
          </a:prstGeom>
        </p:spPr>
      </p:pic>
      <p:pic>
        <p:nvPicPr>
          <p:cNvPr id="28" name="Picture 27">
            <a:extLst>
              <a:ext uri="{FF2B5EF4-FFF2-40B4-BE49-F238E27FC236}">
                <a16:creationId xmlns:a16="http://schemas.microsoft.com/office/drawing/2014/main" id="{A0242A5E-C3DB-E8D0-B3BF-116F7E5936D4}"/>
              </a:ext>
            </a:extLst>
          </p:cNvPr>
          <p:cNvPicPr>
            <a:picLocks noChangeAspect="1"/>
          </p:cNvPicPr>
          <p:nvPr/>
        </p:nvPicPr>
        <p:blipFill>
          <a:blip r:embed="rId7"/>
          <a:stretch>
            <a:fillRect/>
          </a:stretch>
        </p:blipFill>
        <p:spPr>
          <a:xfrm>
            <a:off x="7700125" y="6013925"/>
            <a:ext cx="2000529" cy="381053"/>
          </a:xfrm>
          <a:prstGeom prst="rect">
            <a:avLst/>
          </a:prstGeom>
        </p:spPr>
      </p:pic>
      <p:pic>
        <p:nvPicPr>
          <p:cNvPr id="29" name="Picture 28">
            <a:extLst>
              <a:ext uri="{FF2B5EF4-FFF2-40B4-BE49-F238E27FC236}">
                <a16:creationId xmlns:a16="http://schemas.microsoft.com/office/drawing/2014/main" id="{A8F81B1D-C5EA-E2A9-D58B-F5DCB7AF49AC}"/>
              </a:ext>
            </a:extLst>
          </p:cNvPr>
          <p:cNvPicPr>
            <a:picLocks noChangeAspect="1"/>
          </p:cNvPicPr>
          <p:nvPr/>
        </p:nvPicPr>
        <p:blipFill>
          <a:blip r:embed="rId8"/>
          <a:stretch>
            <a:fillRect/>
          </a:stretch>
        </p:blipFill>
        <p:spPr>
          <a:xfrm>
            <a:off x="7176166" y="5490008"/>
            <a:ext cx="3343742" cy="476316"/>
          </a:xfrm>
          <a:prstGeom prst="rect">
            <a:avLst/>
          </a:prstGeom>
        </p:spPr>
      </p:pic>
      <p:sp>
        <p:nvSpPr>
          <p:cNvPr id="30" name="Right Brace 29">
            <a:extLst>
              <a:ext uri="{FF2B5EF4-FFF2-40B4-BE49-F238E27FC236}">
                <a16:creationId xmlns:a16="http://schemas.microsoft.com/office/drawing/2014/main" id="{847E6801-22A3-B988-BA0D-14A8E65A38A6}"/>
              </a:ext>
            </a:extLst>
          </p:cNvPr>
          <p:cNvSpPr/>
          <p:nvPr/>
        </p:nvSpPr>
        <p:spPr>
          <a:xfrm>
            <a:off x="6315366" y="5272328"/>
            <a:ext cx="256506" cy="8497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31" name="Right Brace 30">
            <a:extLst>
              <a:ext uri="{FF2B5EF4-FFF2-40B4-BE49-F238E27FC236}">
                <a16:creationId xmlns:a16="http://schemas.microsoft.com/office/drawing/2014/main" id="{DD45B9C9-FD20-E315-4A05-95F07AF557EB}"/>
              </a:ext>
            </a:extLst>
          </p:cNvPr>
          <p:cNvSpPr/>
          <p:nvPr/>
        </p:nvSpPr>
        <p:spPr>
          <a:xfrm>
            <a:off x="6313035" y="4051598"/>
            <a:ext cx="256506" cy="851433"/>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32" name="Right Brace 31">
            <a:extLst>
              <a:ext uri="{FF2B5EF4-FFF2-40B4-BE49-F238E27FC236}">
                <a16:creationId xmlns:a16="http://schemas.microsoft.com/office/drawing/2014/main" id="{AB3979D7-67BE-960B-0867-6046F1741A75}"/>
              </a:ext>
            </a:extLst>
          </p:cNvPr>
          <p:cNvSpPr/>
          <p:nvPr/>
        </p:nvSpPr>
        <p:spPr>
          <a:xfrm>
            <a:off x="6280732" y="2911276"/>
            <a:ext cx="256506" cy="8497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pic>
        <p:nvPicPr>
          <p:cNvPr id="33" name="Picture 32">
            <a:extLst>
              <a:ext uri="{FF2B5EF4-FFF2-40B4-BE49-F238E27FC236}">
                <a16:creationId xmlns:a16="http://schemas.microsoft.com/office/drawing/2014/main" id="{4DB9FA45-6CC6-A8C7-F39E-964484F20A87}"/>
              </a:ext>
            </a:extLst>
          </p:cNvPr>
          <p:cNvPicPr>
            <a:picLocks noChangeAspect="1"/>
          </p:cNvPicPr>
          <p:nvPr/>
        </p:nvPicPr>
        <p:blipFill>
          <a:blip r:embed="rId9"/>
          <a:stretch>
            <a:fillRect/>
          </a:stretch>
        </p:blipFill>
        <p:spPr>
          <a:xfrm>
            <a:off x="7311347" y="5250721"/>
            <a:ext cx="2743583" cy="190527"/>
          </a:xfrm>
          <a:prstGeom prst="rect">
            <a:avLst/>
          </a:prstGeom>
        </p:spPr>
      </p:pic>
      <p:sp>
        <p:nvSpPr>
          <p:cNvPr id="34" name="TextBox 33">
            <a:extLst>
              <a:ext uri="{FF2B5EF4-FFF2-40B4-BE49-F238E27FC236}">
                <a16:creationId xmlns:a16="http://schemas.microsoft.com/office/drawing/2014/main" id="{22000F92-1CDA-8E6E-269E-69CB3B53237F}"/>
              </a:ext>
            </a:extLst>
          </p:cNvPr>
          <p:cNvSpPr txBox="1"/>
          <p:nvPr/>
        </p:nvSpPr>
        <p:spPr>
          <a:xfrm>
            <a:off x="510782" y="2699387"/>
            <a:ext cx="5188508" cy="1046440"/>
          </a:xfrm>
          <a:prstGeom prst="rect">
            <a:avLst/>
          </a:prstGeom>
          <a:noFill/>
        </p:spPr>
        <p:txBody>
          <a:bodyPr wrap="square" rtlCol="0">
            <a:spAutoFit/>
          </a:bodyPr>
          <a:lstStyle/>
          <a:p>
            <a:pPr marL="0" indent="0">
              <a:lnSpc>
                <a:spcPct val="100000"/>
              </a:lnSpc>
              <a:spcBef>
                <a:spcPts val="1400"/>
              </a:spcBef>
              <a:buNone/>
            </a:pPr>
            <a:r>
              <a:rPr lang="en-GB" sz="1400" b="1" i="0" dirty="0">
                <a:effectLst/>
              </a:rPr>
              <a:t>TASK 1: </a:t>
            </a:r>
            <a:r>
              <a:rPr lang="en-GB" sz="1400" i="0" dirty="0">
                <a:effectLst/>
              </a:rPr>
              <a:t>To request the Falcon9 Launch Wiki page from its URL</a:t>
            </a:r>
          </a:p>
          <a:p>
            <a:pPr marL="285750" indent="-285750">
              <a:lnSpc>
                <a:spcPct val="100000"/>
              </a:lnSpc>
              <a:spcBef>
                <a:spcPts val="600"/>
              </a:spcBef>
              <a:buFont typeface="Arial" panose="020B0604020202020204" pitchFamily="34" charset="0"/>
              <a:buChar char="•"/>
            </a:pPr>
            <a:r>
              <a:rPr lang="en-GB" sz="1200" i="0" dirty="0">
                <a:effectLst/>
              </a:rPr>
              <a:t>I performed an HTTP GET method to request the relevant HTML page as an HTTP response</a:t>
            </a:r>
          </a:p>
          <a:p>
            <a:pPr marL="285750" indent="-285750">
              <a:lnSpc>
                <a:spcPct val="100000"/>
              </a:lnSpc>
              <a:spcBef>
                <a:spcPts val="600"/>
              </a:spcBef>
              <a:buFont typeface="Arial" panose="020B0604020202020204" pitchFamily="34" charset="0"/>
              <a:buChar char="•"/>
            </a:pPr>
            <a:r>
              <a:rPr lang="en-GB" sz="1200" i="0" dirty="0">
                <a:effectLst/>
              </a:rPr>
              <a:t>I created a </a:t>
            </a:r>
            <a:r>
              <a:rPr lang="en-GB" sz="1200" i="0" dirty="0" err="1">
                <a:effectLst/>
              </a:rPr>
              <a:t>BeautifulSoup</a:t>
            </a:r>
            <a:r>
              <a:rPr lang="en-GB" sz="1200" i="0" dirty="0">
                <a:effectLst/>
              </a:rPr>
              <a:t> object from the HTML response</a:t>
            </a:r>
            <a:endParaRPr lang="en-GB" sz="1200" dirty="0"/>
          </a:p>
        </p:txBody>
      </p:sp>
      <p:sp>
        <p:nvSpPr>
          <p:cNvPr id="35" name="TextBox 34">
            <a:extLst>
              <a:ext uri="{FF2B5EF4-FFF2-40B4-BE49-F238E27FC236}">
                <a16:creationId xmlns:a16="http://schemas.microsoft.com/office/drawing/2014/main" id="{D8A42795-D6E2-76E8-3272-890C8E74AAA9}"/>
              </a:ext>
            </a:extLst>
          </p:cNvPr>
          <p:cNvSpPr txBox="1"/>
          <p:nvPr/>
        </p:nvSpPr>
        <p:spPr>
          <a:xfrm>
            <a:off x="516727" y="4056654"/>
            <a:ext cx="5562020" cy="754053"/>
          </a:xfrm>
          <a:prstGeom prst="rect">
            <a:avLst/>
          </a:prstGeom>
          <a:noFill/>
        </p:spPr>
        <p:txBody>
          <a:bodyPr wrap="square" rtlCol="0">
            <a:spAutoFit/>
          </a:bodyPr>
          <a:lstStyle/>
          <a:p>
            <a:pPr marL="0" indent="0">
              <a:lnSpc>
                <a:spcPct val="100000"/>
              </a:lnSpc>
              <a:spcBef>
                <a:spcPts val="1400"/>
              </a:spcBef>
              <a:buNone/>
            </a:pPr>
            <a:r>
              <a:rPr lang="en-US" sz="1400" b="1" dirty="0">
                <a:solidFill>
                  <a:schemeClr val="accent3">
                    <a:lumMod val="25000"/>
                  </a:schemeClr>
                </a:solidFill>
              </a:rPr>
              <a:t>Task 2: </a:t>
            </a:r>
            <a:r>
              <a:rPr lang="en-US" sz="1400" dirty="0">
                <a:solidFill>
                  <a:schemeClr val="accent3">
                    <a:lumMod val="25000"/>
                  </a:schemeClr>
                </a:solidFill>
              </a:rPr>
              <a:t>To extract all column/variable names from HTML table header</a:t>
            </a:r>
          </a:p>
          <a:p>
            <a:pPr marL="285750" indent="-285750">
              <a:lnSpc>
                <a:spcPct val="100000"/>
              </a:lnSpc>
              <a:spcBef>
                <a:spcPts val="600"/>
              </a:spcBef>
              <a:buFont typeface="Arial" panose="020B0604020202020204" pitchFamily="34" charset="0"/>
              <a:buChar char="•"/>
            </a:pPr>
            <a:r>
              <a:rPr lang="en-US" sz="1200" dirty="0">
                <a:solidFill>
                  <a:schemeClr val="accent3">
                    <a:lumMod val="25000"/>
                  </a:schemeClr>
                </a:solidFill>
              </a:rPr>
              <a:t>I found all the tables on the webpage and iterated through the &lt;</a:t>
            </a:r>
            <a:r>
              <a:rPr lang="en-US" sz="1200" dirty="0" err="1">
                <a:solidFill>
                  <a:schemeClr val="accent3">
                    <a:lumMod val="25000"/>
                  </a:schemeClr>
                </a:solidFill>
              </a:rPr>
              <a:t>th</a:t>
            </a:r>
            <a:r>
              <a:rPr lang="en-US" sz="1200" dirty="0">
                <a:solidFill>
                  <a:schemeClr val="accent3">
                    <a:lumMod val="25000"/>
                  </a:schemeClr>
                </a:solidFill>
              </a:rPr>
              <a:t>&gt; elements to extract column names </a:t>
            </a:r>
          </a:p>
        </p:txBody>
      </p:sp>
      <p:sp>
        <p:nvSpPr>
          <p:cNvPr id="36" name="TextBox 35">
            <a:extLst>
              <a:ext uri="{FF2B5EF4-FFF2-40B4-BE49-F238E27FC236}">
                <a16:creationId xmlns:a16="http://schemas.microsoft.com/office/drawing/2014/main" id="{91120CD3-74D6-7E7E-A3B7-0DD66E511336}"/>
              </a:ext>
            </a:extLst>
          </p:cNvPr>
          <p:cNvSpPr txBox="1"/>
          <p:nvPr/>
        </p:nvSpPr>
        <p:spPr>
          <a:xfrm>
            <a:off x="558313" y="5109298"/>
            <a:ext cx="5188508" cy="1015663"/>
          </a:xfrm>
          <a:prstGeom prst="rect">
            <a:avLst/>
          </a:prstGeom>
          <a:noFill/>
        </p:spPr>
        <p:txBody>
          <a:bodyPr wrap="square" rtlCol="0">
            <a:spAutoFit/>
          </a:bodyPr>
          <a:lstStyle/>
          <a:p>
            <a:pPr marL="0" indent="0">
              <a:lnSpc>
                <a:spcPct val="100000"/>
              </a:lnSpc>
              <a:spcBef>
                <a:spcPts val="1400"/>
              </a:spcBef>
              <a:buNone/>
            </a:pPr>
            <a:r>
              <a:rPr lang="en-US" sz="1400" b="1" dirty="0">
                <a:solidFill>
                  <a:schemeClr val="accent3">
                    <a:lumMod val="25000"/>
                  </a:schemeClr>
                </a:solidFill>
              </a:rPr>
              <a:t>Task 3: </a:t>
            </a:r>
            <a:r>
              <a:rPr lang="en-US" sz="1400" dirty="0">
                <a:solidFill>
                  <a:schemeClr val="accent3">
                    <a:lumMod val="25000"/>
                  </a:schemeClr>
                </a:solidFill>
              </a:rPr>
              <a:t>To c</a:t>
            </a:r>
            <a:r>
              <a:rPr lang="en-GB" sz="1400" dirty="0" err="1">
                <a:solidFill>
                  <a:schemeClr val="accent3">
                    <a:lumMod val="25000"/>
                  </a:schemeClr>
                </a:solidFill>
              </a:rPr>
              <a:t>reate</a:t>
            </a:r>
            <a:r>
              <a:rPr lang="en-GB" sz="1400" dirty="0">
                <a:solidFill>
                  <a:schemeClr val="accent3">
                    <a:lumMod val="25000"/>
                  </a:schemeClr>
                </a:solidFill>
              </a:rPr>
              <a:t> a data frame by parsing the launch HTML tables</a:t>
            </a:r>
          </a:p>
          <a:p>
            <a:pPr marL="285750" indent="-285750">
              <a:lnSpc>
                <a:spcPct val="100000"/>
              </a:lnSpc>
              <a:spcBef>
                <a:spcPts val="600"/>
              </a:spcBef>
              <a:buFont typeface="Arial" panose="020B0604020202020204" pitchFamily="34" charset="0"/>
              <a:buChar char="•"/>
            </a:pPr>
            <a:r>
              <a:rPr lang="en-GB" sz="1200" dirty="0">
                <a:solidFill>
                  <a:schemeClr val="accent3">
                    <a:lumMod val="25000"/>
                  </a:schemeClr>
                </a:solidFill>
              </a:rPr>
              <a:t>I created an empty dictionary with keys from the extracted column names  and then filled up the dictionary with launch records</a:t>
            </a:r>
          </a:p>
          <a:p>
            <a:pPr marL="285750" indent="-285750">
              <a:lnSpc>
                <a:spcPct val="100000"/>
              </a:lnSpc>
              <a:spcBef>
                <a:spcPts val="600"/>
              </a:spcBef>
              <a:buFont typeface="Arial" panose="020B0604020202020204" pitchFamily="34" charset="0"/>
              <a:buChar char="•"/>
            </a:pPr>
            <a:r>
              <a:rPr lang="en-GB" sz="1200" dirty="0">
                <a:solidFill>
                  <a:schemeClr val="accent3">
                    <a:lumMod val="25000"/>
                  </a:schemeClr>
                </a:solidFill>
              </a:rPr>
              <a:t>I finally parsed the launch records into </a:t>
            </a:r>
            <a:r>
              <a:rPr lang="en-GB" sz="1200" i="1" dirty="0" err="1">
                <a:solidFill>
                  <a:schemeClr val="accent3">
                    <a:lumMod val="25000"/>
                  </a:schemeClr>
                </a:solidFill>
              </a:rPr>
              <a:t>launch_dict</a:t>
            </a:r>
            <a:r>
              <a:rPr lang="en-GB" sz="1200" i="1" dirty="0">
                <a:solidFill>
                  <a:schemeClr val="accent3">
                    <a:lumMod val="25000"/>
                  </a:schemeClr>
                </a:solidFill>
              </a:rPr>
              <a:t> </a:t>
            </a:r>
            <a:r>
              <a:rPr lang="en-GB" sz="1200" dirty="0">
                <a:solidFill>
                  <a:schemeClr val="accent3">
                    <a:lumMod val="25000"/>
                  </a:schemeClr>
                </a:solidFill>
              </a:rPr>
              <a:t>and created a </a:t>
            </a:r>
            <a:r>
              <a:rPr lang="en-GB" sz="1200" dirty="0" err="1">
                <a:solidFill>
                  <a:schemeClr val="accent3">
                    <a:lumMod val="25000"/>
                  </a:schemeClr>
                </a:solidFill>
              </a:rPr>
              <a:t>dataframe</a:t>
            </a:r>
            <a:endParaRPr lang="en-US" sz="1200" dirty="0">
              <a:solidFill>
                <a:schemeClr val="accent3">
                  <a:lumMod val="25000"/>
                </a:schemeClr>
              </a:solidFill>
            </a:endParaRPr>
          </a:p>
        </p:txBody>
      </p:sp>
    </p:spTree>
    <p:extLst>
      <p:ext uri="{BB962C8B-B14F-4D97-AF65-F5344CB8AC3E}">
        <p14:creationId xmlns:p14="http://schemas.microsoft.com/office/powerpoint/2010/main" val="2329441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19B19-74C1-BC77-189D-150E2F8D0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B56B82-9E7B-D49F-AC0A-FD39DDC33A97}"/>
              </a:ext>
            </a:extLst>
          </p:cNvPr>
          <p:cNvSpPr>
            <a:spLocks noGrp="1"/>
          </p:cNvSpPr>
          <p:nvPr>
            <p:ph type="title"/>
          </p:nvPr>
        </p:nvSpPr>
        <p:spPr>
          <a:xfrm>
            <a:off x="1024128" y="585216"/>
            <a:ext cx="9720072" cy="1499616"/>
          </a:xfrm>
        </p:spPr>
        <p:txBody>
          <a:bodyPr/>
          <a:lstStyle/>
          <a:p>
            <a:r>
              <a:rPr lang="en-GB" dirty="0"/>
              <a:t>2. Data wrangling</a:t>
            </a:r>
          </a:p>
        </p:txBody>
      </p:sp>
      <p:sp>
        <p:nvSpPr>
          <p:cNvPr id="3" name="Text Placeholder 2">
            <a:extLst>
              <a:ext uri="{FF2B5EF4-FFF2-40B4-BE49-F238E27FC236}">
                <a16:creationId xmlns:a16="http://schemas.microsoft.com/office/drawing/2014/main" id="{C42FF629-DB11-D6B4-162A-4A22A4471E9E}"/>
              </a:ext>
            </a:extLst>
          </p:cNvPr>
          <p:cNvSpPr txBox="1">
            <a:spLocks/>
          </p:cNvSpPr>
          <p:nvPr/>
        </p:nvSpPr>
        <p:spPr>
          <a:xfrm>
            <a:off x="802747" y="1736290"/>
            <a:ext cx="11115577" cy="1092607"/>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1600" dirty="0"/>
              <a:t>The following tasks were performed to initially explore the data and to determine what labels would be used for training the machine learning models. I have also included some relevant code snippets used in each task. For the complete code please go to </a:t>
            </a:r>
            <a:r>
              <a:rPr lang="en-GB" sz="1600" dirty="0" err="1">
                <a:solidFill>
                  <a:schemeClr val="accent2"/>
                </a:solidFill>
                <a:hlinkClick r:id="rId3">
                  <a:extLst>
                    <a:ext uri="{A12FA001-AC4F-418D-AE19-62706E023703}">
                      <ahyp:hlinkClr xmlns:ahyp="http://schemas.microsoft.com/office/drawing/2018/hyperlinkcolor" val="tx"/>
                    </a:ext>
                  </a:extLst>
                </a:hlinkClick>
              </a:rPr>
              <a:t>Github</a:t>
            </a:r>
            <a:r>
              <a:rPr lang="en-GB" sz="1600" dirty="0">
                <a:solidFill>
                  <a:schemeClr val="accent2"/>
                </a:solidFill>
                <a:hlinkClick r:id="rId3">
                  <a:extLst>
                    <a:ext uri="{A12FA001-AC4F-418D-AE19-62706E023703}">
                      <ahyp:hlinkClr xmlns:ahyp="http://schemas.microsoft.com/office/drawing/2018/hyperlinkcolor" val="tx"/>
                    </a:ext>
                  </a:extLst>
                </a:hlinkClick>
              </a:rPr>
              <a:t> URL for Data Wrangling</a:t>
            </a:r>
            <a:endParaRPr lang="en-GB" sz="1600" dirty="0">
              <a:solidFill>
                <a:schemeClr val="accent2"/>
              </a:solidFill>
            </a:endParaRPr>
          </a:p>
          <a:p>
            <a:pPr marL="0" indent="0">
              <a:lnSpc>
                <a:spcPct val="100000"/>
              </a:lnSpc>
              <a:spcBef>
                <a:spcPts val="1400"/>
              </a:spcBef>
              <a:buFont typeface="Tw Cen MT" panose="020B0602020104020603" pitchFamily="34" charset="0"/>
              <a:buNone/>
            </a:pPr>
            <a:endParaRPr lang="en-US" sz="1400" dirty="0">
              <a:solidFill>
                <a:schemeClr val="accent3">
                  <a:lumMod val="25000"/>
                </a:schemeClr>
              </a:solidFill>
            </a:endParaRPr>
          </a:p>
        </p:txBody>
      </p:sp>
      <p:pic>
        <p:nvPicPr>
          <p:cNvPr id="9" name="Picture 8">
            <a:extLst>
              <a:ext uri="{FF2B5EF4-FFF2-40B4-BE49-F238E27FC236}">
                <a16:creationId xmlns:a16="http://schemas.microsoft.com/office/drawing/2014/main" id="{ACC91FC7-BF3C-92E3-FD6C-6A8E8B6C8F91}"/>
              </a:ext>
            </a:extLst>
          </p:cNvPr>
          <p:cNvPicPr>
            <a:picLocks noChangeAspect="1"/>
          </p:cNvPicPr>
          <p:nvPr/>
        </p:nvPicPr>
        <p:blipFill>
          <a:blip r:embed="rId4"/>
          <a:stretch>
            <a:fillRect/>
          </a:stretch>
        </p:blipFill>
        <p:spPr>
          <a:xfrm>
            <a:off x="7903557" y="2996807"/>
            <a:ext cx="2257740" cy="161948"/>
          </a:xfrm>
          <a:prstGeom prst="rect">
            <a:avLst/>
          </a:prstGeom>
        </p:spPr>
      </p:pic>
      <p:pic>
        <p:nvPicPr>
          <p:cNvPr id="10" name="Picture 9">
            <a:extLst>
              <a:ext uri="{FF2B5EF4-FFF2-40B4-BE49-F238E27FC236}">
                <a16:creationId xmlns:a16="http://schemas.microsoft.com/office/drawing/2014/main" id="{3E5C3771-4107-1552-FE2E-B8DD25C63D68}"/>
              </a:ext>
            </a:extLst>
          </p:cNvPr>
          <p:cNvPicPr>
            <a:picLocks noChangeAspect="1"/>
          </p:cNvPicPr>
          <p:nvPr/>
        </p:nvPicPr>
        <p:blipFill>
          <a:blip r:embed="rId5"/>
          <a:stretch>
            <a:fillRect/>
          </a:stretch>
        </p:blipFill>
        <p:spPr>
          <a:xfrm>
            <a:off x="8070267" y="3867697"/>
            <a:ext cx="1924319" cy="190527"/>
          </a:xfrm>
          <a:prstGeom prst="rect">
            <a:avLst/>
          </a:prstGeom>
        </p:spPr>
      </p:pic>
      <p:pic>
        <p:nvPicPr>
          <p:cNvPr id="11" name="Picture 10">
            <a:extLst>
              <a:ext uri="{FF2B5EF4-FFF2-40B4-BE49-F238E27FC236}">
                <a16:creationId xmlns:a16="http://schemas.microsoft.com/office/drawing/2014/main" id="{235EFB5D-B4A4-0F22-4B52-1CC5A302DDD4}"/>
              </a:ext>
            </a:extLst>
          </p:cNvPr>
          <p:cNvPicPr>
            <a:picLocks noChangeAspect="1"/>
          </p:cNvPicPr>
          <p:nvPr/>
        </p:nvPicPr>
        <p:blipFill>
          <a:blip r:embed="rId6"/>
          <a:stretch>
            <a:fillRect/>
          </a:stretch>
        </p:blipFill>
        <p:spPr>
          <a:xfrm>
            <a:off x="7569695" y="4596627"/>
            <a:ext cx="3343742" cy="304843"/>
          </a:xfrm>
          <a:prstGeom prst="rect">
            <a:avLst/>
          </a:prstGeom>
        </p:spPr>
      </p:pic>
      <p:pic>
        <p:nvPicPr>
          <p:cNvPr id="12" name="Picture 11">
            <a:extLst>
              <a:ext uri="{FF2B5EF4-FFF2-40B4-BE49-F238E27FC236}">
                <a16:creationId xmlns:a16="http://schemas.microsoft.com/office/drawing/2014/main" id="{FAD18416-FE14-8EA0-B9F7-4EA49DAE230F}"/>
              </a:ext>
            </a:extLst>
          </p:cNvPr>
          <p:cNvPicPr>
            <a:picLocks noChangeAspect="1"/>
          </p:cNvPicPr>
          <p:nvPr/>
        </p:nvPicPr>
        <p:blipFill>
          <a:blip r:embed="rId7"/>
          <a:stretch>
            <a:fillRect/>
          </a:stretch>
        </p:blipFill>
        <p:spPr>
          <a:xfrm>
            <a:off x="7478339" y="5060038"/>
            <a:ext cx="3896269" cy="276264"/>
          </a:xfrm>
          <a:prstGeom prst="rect">
            <a:avLst/>
          </a:prstGeom>
        </p:spPr>
      </p:pic>
      <p:pic>
        <p:nvPicPr>
          <p:cNvPr id="13" name="Picture 12">
            <a:extLst>
              <a:ext uri="{FF2B5EF4-FFF2-40B4-BE49-F238E27FC236}">
                <a16:creationId xmlns:a16="http://schemas.microsoft.com/office/drawing/2014/main" id="{E43C19A1-CDC4-4F82-C1A2-53437B1B10D7}"/>
              </a:ext>
            </a:extLst>
          </p:cNvPr>
          <p:cNvPicPr>
            <a:picLocks noChangeAspect="1"/>
          </p:cNvPicPr>
          <p:nvPr/>
        </p:nvPicPr>
        <p:blipFill>
          <a:blip r:embed="rId8"/>
          <a:stretch>
            <a:fillRect/>
          </a:stretch>
        </p:blipFill>
        <p:spPr>
          <a:xfrm>
            <a:off x="7127487" y="5874705"/>
            <a:ext cx="4925112" cy="200053"/>
          </a:xfrm>
          <a:prstGeom prst="rect">
            <a:avLst/>
          </a:prstGeom>
        </p:spPr>
      </p:pic>
      <p:sp>
        <p:nvSpPr>
          <p:cNvPr id="14" name="TextBox 13">
            <a:extLst>
              <a:ext uri="{FF2B5EF4-FFF2-40B4-BE49-F238E27FC236}">
                <a16:creationId xmlns:a16="http://schemas.microsoft.com/office/drawing/2014/main" id="{134278A3-3380-A17B-E09C-53C03F30E6D8}"/>
              </a:ext>
            </a:extLst>
          </p:cNvPr>
          <p:cNvSpPr txBox="1"/>
          <p:nvPr/>
        </p:nvSpPr>
        <p:spPr>
          <a:xfrm>
            <a:off x="625371" y="2686744"/>
            <a:ext cx="5693429" cy="754053"/>
          </a:xfrm>
          <a:prstGeom prst="rect">
            <a:avLst/>
          </a:prstGeom>
          <a:noFill/>
        </p:spPr>
        <p:txBody>
          <a:bodyPr wrap="square" rtlCol="0">
            <a:spAutoFit/>
          </a:bodyPr>
          <a:lstStyle/>
          <a:p>
            <a:pPr marL="0" indent="0">
              <a:spcBef>
                <a:spcPts val="600"/>
              </a:spcBef>
              <a:buFont typeface="Arial" panose="020B0604020202020204" pitchFamily="34" charset="0"/>
              <a:buNone/>
            </a:pPr>
            <a:r>
              <a:rPr lang="en-GB" sz="1400" b="1" dirty="0">
                <a:solidFill>
                  <a:schemeClr val="accent1"/>
                </a:solidFill>
              </a:rPr>
              <a:t>TASK 1: </a:t>
            </a:r>
            <a:r>
              <a:rPr lang="en-GB" sz="1400" dirty="0"/>
              <a:t>To calculate the number of launches on each site</a:t>
            </a:r>
          </a:p>
          <a:p>
            <a:pPr marL="285750" indent="-285750">
              <a:spcBef>
                <a:spcPts val="600"/>
              </a:spcBef>
              <a:buFont typeface="Arial" panose="020B0604020202020204" pitchFamily="34" charset="0"/>
              <a:buChar char="•"/>
            </a:pPr>
            <a:r>
              <a:rPr lang="en-US" sz="1200" dirty="0"/>
              <a:t>I used the method .</a:t>
            </a:r>
            <a:r>
              <a:rPr lang="en-US" sz="1200" dirty="0" err="1"/>
              <a:t>value_counts</a:t>
            </a:r>
            <a:r>
              <a:rPr lang="en-US" sz="1200" dirty="0"/>
              <a:t> on the column </a:t>
            </a:r>
            <a:r>
              <a:rPr lang="en-US" sz="1200" dirty="0" err="1"/>
              <a:t>LaunchSite</a:t>
            </a:r>
            <a:r>
              <a:rPr lang="en-US" sz="1200" dirty="0"/>
              <a:t> to determine the number of launches at each site</a:t>
            </a:r>
          </a:p>
        </p:txBody>
      </p:sp>
      <p:sp>
        <p:nvSpPr>
          <p:cNvPr id="15" name="TextBox 14">
            <a:extLst>
              <a:ext uri="{FF2B5EF4-FFF2-40B4-BE49-F238E27FC236}">
                <a16:creationId xmlns:a16="http://schemas.microsoft.com/office/drawing/2014/main" id="{259B035F-69AB-D6F4-5008-3340C330A1F2}"/>
              </a:ext>
            </a:extLst>
          </p:cNvPr>
          <p:cNvSpPr txBox="1"/>
          <p:nvPr/>
        </p:nvSpPr>
        <p:spPr>
          <a:xfrm>
            <a:off x="597170" y="3581713"/>
            <a:ext cx="5556016" cy="754053"/>
          </a:xfrm>
          <a:prstGeom prst="rect">
            <a:avLst/>
          </a:prstGeom>
          <a:noFill/>
        </p:spPr>
        <p:txBody>
          <a:bodyPr wrap="square" rtlCol="0">
            <a:spAutoFit/>
          </a:bodyPr>
          <a:lstStyle/>
          <a:p>
            <a:pPr marL="0" indent="0">
              <a:lnSpc>
                <a:spcPct val="100000"/>
              </a:lnSpc>
              <a:spcBef>
                <a:spcPts val="600"/>
              </a:spcBef>
              <a:buNone/>
            </a:pPr>
            <a:r>
              <a:rPr lang="en-GB" sz="1400" b="1" dirty="0">
                <a:solidFill>
                  <a:schemeClr val="accent1"/>
                </a:solidFill>
              </a:rPr>
              <a:t>TASK 2: </a:t>
            </a:r>
            <a:r>
              <a:rPr lang="en-GB" sz="1400" dirty="0"/>
              <a:t>To calculate the number and occurrence of each orbit</a:t>
            </a:r>
          </a:p>
          <a:p>
            <a:pPr marL="285750" indent="-285750">
              <a:lnSpc>
                <a:spcPct val="100000"/>
              </a:lnSpc>
              <a:spcBef>
                <a:spcPts val="600"/>
              </a:spcBef>
              <a:buFont typeface="Arial" panose="020B0604020202020204" pitchFamily="34" charset="0"/>
              <a:buChar char="•"/>
            </a:pPr>
            <a:r>
              <a:rPr lang="en-GB" sz="1200" dirty="0"/>
              <a:t>I used the method .</a:t>
            </a:r>
            <a:r>
              <a:rPr lang="en-GB" sz="1200" dirty="0" err="1"/>
              <a:t>value_counts</a:t>
            </a:r>
            <a:r>
              <a:rPr lang="en-GB" sz="1200" dirty="0"/>
              <a:t>() to determine the number and occurrence of each orbit in the column Orbit</a:t>
            </a:r>
          </a:p>
        </p:txBody>
      </p:sp>
      <p:sp>
        <p:nvSpPr>
          <p:cNvPr id="16" name="TextBox 15">
            <a:extLst>
              <a:ext uri="{FF2B5EF4-FFF2-40B4-BE49-F238E27FC236}">
                <a16:creationId xmlns:a16="http://schemas.microsoft.com/office/drawing/2014/main" id="{641CE9C2-B1F6-32BA-46FC-C2038AF3A1C9}"/>
              </a:ext>
            </a:extLst>
          </p:cNvPr>
          <p:cNvSpPr txBox="1"/>
          <p:nvPr/>
        </p:nvSpPr>
        <p:spPr>
          <a:xfrm>
            <a:off x="583056" y="4429800"/>
            <a:ext cx="6323094" cy="1015663"/>
          </a:xfrm>
          <a:prstGeom prst="rect">
            <a:avLst/>
          </a:prstGeom>
          <a:noFill/>
        </p:spPr>
        <p:txBody>
          <a:bodyPr wrap="square" rtlCol="0">
            <a:spAutoFit/>
          </a:bodyPr>
          <a:lstStyle/>
          <a:p>
            <a:pPr marL="0" indent="0">
              <a:lnSpc>
                <a:spcPct val="100000"/>
              </a:lnSpc>
              <a:spcBef>
                <a:spcPts val="1400"/>
              </a:spcBef>
              <a:buNone/>
            </a:pPr>
            <a:r>
              <a:rPr lang="en-GB" sz="1400" b="1" dirty="0">
                <a:solidFill>
                  <a:schemeClr val="accent1"/>
                </a:solidFill>
              </a:rPr>
              <a:t>TASK 3</a:t>
            </a:r>
            <a:r>
              <a:rPr lang="en-GB" sz="1400" dirty="0">
                <a:solidFill>
                  <a:schemeClr val="accent1"/>
                </a:solidFill>
              </a:rPr>
              <a:t>: </a:t>
            </a:r>
            <a:r>
              <a:rPr lang="en-GB" sz="1400" dirty="0"/>
              <a:t>To calculate the number and occurrence of landing outcomes by orbit type</a:t>
            </a:r>
          </a:p>
          <a:p>
            <a:pPr marL="285750" indent="-285750">
              <a:lnSpc>
                <a:spcPct val="100000"/>
              </a:lnSpc>
              <a:spcBef>
                <a:spcPts val="600"/>
              </a:spcBef>
              <a:buFont typeface="Arial" panose="020B0604020202020204" pitchFamily="34" charset="0"/>
              <a:buChar char="•"/>
            </a:pPr>
            <a:r>
              <a:rPr lang="en-GB" sz="1200" dirty="0"/>
              <a:t>I used the method .</a:t>
            </a:r>
            <a:r>
              <a:rPr lang="en-GB" sz="1200" dirty="0" err="1"/>
              <a:t>value_counts</a:t>
            </a:r>
            <a:r>
              <a:rPr lang="en-GB" sz="1200" dirty="0"/>
              <a:t>() on the column Outcome to determine the number of </a:t>
            </a:r>
            <a:r>
              <a:rPr lang="en-GB" sz="1200" dirty="0" err="1"/>
              <a:t>landing_outcomes</a:t>
            </a:r>
            <a:r>
              <a:rPr lang="en-GB" sz="1200" dirty="0"/>
              <a:t>.</a:t>
            </a:r>
          </a:p>
          <a:p>
            <a:pPr marL="285750" indent="-285750">
              <a:lnSpc>
                <a:spcPct val="100000"/>
              </a:lnSpc>
              <a:spcBef>
                <a:spcPts val="600"/>
              </a:spcBef>
              <a:buFont typeface="Arial" panose="020B0604020202020204" pitchFamily="34" charset="0"/>
              <a:buChar char="•"/>
            </a:pPr>
            <a:r>
              <a:rPr lang="en-GB" sz="1200" dirty="0"/>
              <a:t>I created a set of outcomes (</a:t>
            </a:r>
            <a:r>
              <a:rPr lang="en-GB" sz="1200" dirty="0" err="1"/>
              <a:t>bad_outcomes</a:t>
            </a:r>
            <a:r>
              <a:rPr lang="en-GB" sz="1200" dirty="0"/>
              <a:t>) where the second stage did not land successfully</a:t>
            </a:r>
          </a:p>
        </p:txBody>
      </p:sp>
      <p:sp>
        <p:nvSpPr>
          <p:cNvPr id="17" name="TextBox 16">
            <a:extLst>
              <a:ext uri="{FF2B5EF4-FFF2-40B4-BE49-F238E27FC236}">
                <a16:creationId xmlns:a16="http://schemas.microsoft.com/office/drawing/2014/main" id="{2DB160F8-5230-DB97-E02C-D5E9385EC61E}"/>
              </a:ext>
            </a:extLst>
          </p:cNvPr>
          <p:cNvSpPr txBox="1"/>
          <p:nvPr/>
        </p:nvSpPr>
        <p:spPr>
          <a:xfrm>
            <a:off x="625371" y="5564774"/>
            <a:ext cx="5929284" cy="938719"/>
          </a:xfrm>
          <a:prstGeom prst="rect">
            <a:avLst/>
          </a:prstGeom>
          <a:noFill/>
        </p:spPr>
        <p:txBody>
          <a:bodyPr wrap="square" rtlCol="0">
            <a:spAutoFit/>
          </a:bodyPr>
          <a:lstStyle/>
          <a:p>
            <a:pPr>
              <a:lnSpc>
                <a:spcPct val="100000"/>
              </a:lnSpc>
              <a:spcBef>
                <a:spcPts val="600"/>
              </a:spcBef>
            </a:pPr>
            <a:r>
              <a:rPr lang="en-GB" sz="1400" b="1" dirty="0">
                <a:solidFill>
                  <a:schemeClr val="accent1"/>
                </a:solidFill>
              </a:rPr>
              <a:t>TASK 4</a:t>
            </a:r>
            <a:r>
              <a:rPr lang="en-GB" sz="1400" dirty="0">
                <a:solidFill>
                  <a:schemeClr val="accent1"/>
                </a:solidFill>
              </a:rPr>
              <a:t>: </a:t>
            </a:r>
            <a:r>
              <a:rPr lang="en-GB" sz="1400" dirty="0"/>
              <a:t>To create a landing outcome label from Outcome column</a:t>
            </a:r>
          </a:p>
          <a:p>
            <a:pPr marL="285750" indent="-285750">
              <a:lnSpc>
                <a:spcPct val="100000"/>
              </a:lnSpc>
              <a:spcBef>
                <a:spcPts val="600"/>
              </a:spcBef>
              <a:buFont typeface="Arial" panose="020B0604020202020204" pitchFamily="34" charset="0"/>
              <a:buChar char="•"/>
            </a:pPr>
            <a:r>
              <a:rPr lang="en-GB" sz="1200" dirty="0"/>
              <a:t>Using the Outcome column, I created a list where the element is zero if the corresponding row in Outcome is in the set </a:t>
            </a:r>
            <a:r>
              <a:rPr lang="en-GB" sz="1200" dirty="0" err="1"/>
              <a:t>bad_outcome</a:t>
            </a:r>
            <a:r>
              <a:rPr lang="en-GB" sz="1200" dirty="0"/>
              <a:t>; otherwise, it's one. I then assigned it to the variable </a:t>
            </a:r>
            <a:r>
              <a:rPr lang="en-GB" sz="1200" dirty="0" err="1"/>
              <a:t>landing_class</a:t>
            </a:r>
            <a:r>
              <a:rPr lang="en-GB" sz="1200" dirty="0"/>
              <a:t>:</a:t>
            </a:r>
          </a:p>
        </p:txBody>
      </p:sp>
      <p:sp>
        <p:nvSpPr>
          <p:cNvPr id="18" name="Right Brace 17">
            <a:extLst>
              <a:ext uri="{FF2B5EF4-FFF2-40B4-BE49-F238E27FC236}">
                <a16:creationId xmlns:a16="http://schemas.microsoft.com/office/drawing/2014/main" id="{AF70A896-8A98-6033-351B-988E62263EC7}"/>
              </a:ext>
            </a:extLst>
          </p:cNvPr>
          <p:cNvSpPr/>
          <p:nvPr/>
        </p:nvSpPr>
        <p:spPr>
          <a:xfrm>
            <a:off x="6726419" y="5582896"/>
            <a:ext cx="256506" cy="8497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19" name="Right Brace 18">
            <a:extLst>
              <a:ext uri="{FF2B5EF4-FFF2-40B4-BE49-F238E27FC236}">
                <a16:creationId xmlns:a16="http://schemas.microsoft.com/office/drawing/2014/main" id="{021E869B-C467-2F5A-8FE8-A7313EDE89F8}"/>
              </a:ext>
            </a:extLst>
          </p:cNvPr>
          <p:cNvSpPr/>
          <p:nvPr/>
        </p:nvSpPr>
        <p:spPr>
          <a:xfrm>
            <a:off x="6741541" y="4548835"/>
            <a:ext cx="256506" cy="83153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20" name="Right Brace 19">
            <a:extLst>
              <a:ext uri="{FF2B5EF4-FFF2-40B4-BE49-F238E27FC236}">
                <a16:creationId xmlns:a16="http://schemas.microsoft.com/office/drawing/2014/main" id="{0DEA0866-4BAA-8E4C-B804-4D2C9BD91BC3}"/>
              </a:ext>
            </a:extLst>
          </p:cNvPr>
          <p:cNvSpPr/>
          <p:nvPr/>
        </p:nvSpPr>
        <p:spPr>
          <a:xfrm>
            <a:off x="6726419" y="3622596"/>
            <a:ext cx="256506" cy="67320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333CA2DD-0395-422B-ED38-C7CB46302F92}"/>
              </a:ext>
            </a:extLst>
          </p:cNvPr>
          <p:cNvSpPr/>
          <p:nvPr/>
        </p:nvSpPr>
        <p:spPr>
          <a:xfrm>
            <a:off x="6726419" y="2735157"/>
            <a:ext cx="271628" cy="67233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C89A373-0BB1-FD2B-CD37-AD54AFAF603F}"/>
              </a:ext>
            </a:extLst>
          </p:cNvPr>
          <p:cNvCxnSpPr/>
          <p:nvPr/>
        </p:nvCxnSpPr>
        <p:spPr>
          <a:xfrm flipV="1">
            <a:off x="511139" y="3494574"/>
            <a:ext cx="11407187" cy="5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2C55C3-3795-ECE5-B12B-DC0155751BC8}"/>
              </a:ext>
            </a:extLst>
          </p:cNvPr>
          <p:cNvCxnSpPr/>
          <p:nvPr/>
        </p:nvCxnSpPr>
        <p:spPr>
          <a:xfrm flipV="1">
            <a:off x="511138" y="4386718"/>
            <a:ext cx="11407187" cy="5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1E3F66-E947-EB67-299B-790000A33C0B}"/>
              </a:ext>
            </a:extLst>
          </p:cNvPr>
          <p:cNvCxnSpPr/>
          <p:nvPr/>
        </p:nvCxnSpPr>
        <p:spPr>
          <a:xfrm flipV="1">
            <a:off x="511137" y="5455613"/>
            <a:ext cx="11407187" cy="523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988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B84A-3366-70D8-6485-F9F8395CCF59}"/>
              </a:ext>
            </a:extLst>
          </p:cNvPr>
          <p:cNvSpPr>
            <a:spLocks noGrp="1"/>
          </p:cNvSpPr>
          <p:nvPr>
            <p:ph type="title"/>
          </p:nvPr>
        </p:nvSpPr>
        <p:spPr>
          <a:xfrm>
            <a:off x="1024128" y="585216"/>
            <a:ext cx="9720072" cy="1499616"/>
          </a:xfrm>
        </p:spPr>
        <p:txBody>
          <a:bodyPr/>
          <a:lstStyle/>
          <a:p>
            <a:r>
              <a:rPr lang="en-GB" dirty="0"/>
              <a:t>3. Exploratory Data Analysis (EDA)</a:t>
            </a:r>
          </a:p>
        </p:txBody>
      </p:sp>
      <p:sp>
        <p:nvSpPr>
          <p:cNvPr id="3" name="Content Placeholder 2">
            <a:extLst>
              <a:ext uri="{FF2B5EF4-FFF2-40B4-BE49-F238E27FC236}">
                <a16:creationId xmlns:a16="http://schemas.microsoft.com/office/drawing/2014/main" id="{8A8147DD-5471-08B9-B1F9-4A895B2961E0}"/>
              </a:ext>
            </a:extLst>
          </p:cNvPr>
          <p:cNvSpPr>
            <a:spLocks noGrp="1"/>
          </p:cNvSpPr>
          <p:nvPr>
            <p:ph idx="1"/>
          </p:nvPr>
        </p:nvSpPr>
        <p:spPr/>
        <p:txBody>
          <a:bodyPr/>
          <a:lstStyle/>
          <a:p>
            <a:r>
              <a:rPr lang="en-GB" sz="1800" dirty="0"/>
              <a:t>This section is divided into two parts:</a:t>
            </a:r>
          </a:p>
          <a:p>
            <a:pPr marL="457200" indent="-457200">
              <a:buFont typeface="+mj-lt"/>
              <a:buAutoNum type="arabicPeriod"/>
            </a:pPr>
            <a:r>
              <a:rPr lang="en-GB" sz="1800" dirty="0"/>
              <a:t>EDA with Visualisation</a:t>
            </a:r>
          </a:p>
          <a:p>
            <a:pPr marL="457200" indent="-457200">
              <a:buFont typeface="+mj-lt"/>
              <a:buAutoNum type="arabicPeriod"/>
            </a:pPr>
            <a:r>
              <a:rPr lang="en-GB" sz="1800" dirty="0"/>
              <a:t>EDA using SQL</a:t>
            </a:r>
          </a:p>
          <a:p>
            <a:endParaRPr lang="en-GB" dirty="0"/>
          </a:p>
        </p:txBody>
      </p:sp>
    </p:spTree>
    <p:extLst>
      <p:ext uri="{BB962C8B-B14F-4D97-AF65-F5344CB8AC3E}">
        <p14:creationId xmlns:p14="http://schemas.microsoft.com/office/powerpoint/2010/main" val="4679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E6546-837A-01B2-A992-54794484D0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8F862-6030-1E3F-512D-48F35445E667}"/>
              </a:ext>
            </a:extLst>
          </p:cNvPr>
          <p:cNvSpPr>
            <a:spLocks noGrp="1"/>
          </p:cNvSpPr>
          <p:nvPr>
            <p:ph type="title"/>
          </p:nvPr>
        </p:nvSpPr>
        <p:spPr>
          <a:xfrm>
            <a:off x="1024128" y="585216"/>
            <a:ext cx="9720072" cy="1499616"/>
          </a:xfrm>
        </p:spPr>
        <p:txBody>
          <a:bodyPr/>
          <a:lstStyle/>
          <a:p>
            <a:r>
              <a:rPr lang="en-GB" dirty="0"/>
              <a:t>3.</a:t>
            </a:r>
            <a:r>
              <a:rPr lang="en-GB" sz="4000" dirty="0"/>
              <a:t>1</a:t>
            </a:r>
            <a:r>
              <a:rPr lang="en-GB" dirty="0"/>
              <a:t> EDA WITH DATA VISUALISATION</a:t>
            </a:r>
          </a:p>
        </p:txBody>
      </p:sp>
      <p:sp>
        <p:nvSpPr>
          <p:cNvPr id="3" name="Content Placeholder 2">
            <a:extLst>
              <a:ext uri="{FF2B5EF4-FFF2-40B4-BE49-F238E27FC236}">
                <a16:creationId xmlns:a16="http://schemas.microsoft.com/office/drawing/2014/main" id="{0EF1FFF6-F153-9861-5612-76D8DF98D9E2}"/>
              </a:ext>
            </a:extLst>
          </p:cNvPr>
          <p:cNvSpPr>
            <a:spLocks noGrp="1"/>
          </p:cNvSpPr>
          <p:nvPr>
            <p:ph idx="1"/>
          </p:nvPr>
        </p:nvSpPr>
        <p:spPr>
          <a:xfrm>
            <a:off x="897729" y="1843251"/>
            <a:ext cx="10396542" cy="4023360"/>
          </a:xfrm>
        </p:spPr>
        <p:txBody>
          <a:bodyPr>
            <a:noAutofit/>
          </a:bodyPr>
          <a:lstStyle/>
          <a:p>
            <a:pPr marL="0" indent="0">
              <a:lnSpc>
                <a:spcPct val="100000"/>
              </a:lnSpc>
              <a:spcBef>
                <a:spcPts val="1400"/>
              </a:spcBef>
              <a:buNone/>
            </a:pPr>
            <a:r>
              <a:rPr lang="en-US" sz="1600" dirty="0"/>
              <a:t>I used a variety of charts from the </a:t>
            </a:r>
            <a:r>
              <a:rPr lang="en-US" sz="1600" b="1" dirty="0"/>
              <a:t>Matplotlib</a:t>
            </a:r>
            <a:r>
              <a:rPr lang="en-US" sz="1600" dirty="0"/>
              <a:t> and </a:t>
            </a:r>
            <a:r>
              <a:rPr lang="en-US" sz="1600" b="1" dirty="0"/>
              <a:t>Seaborn</a:t>
            </a:r>
            <a:r>
              <a:rPr lang="en-US" sz="1600" dirty="0"/>
              <a:t> libraries to help identify any patterns and trends within the data. The charts and associated code can be found at </a:t>
            </a:r>
            <a:r>
              <a:rPr lang="en-US" sz="1600" dirty="0">
                <a:solidFill>
                  <a:schemeClr val="accent2"/>
                </a:solidFill>
                <a:hlinkClick r:id="rId2">
                  <a:extLst>
                    <a:ext uri="{A12FA001-AC4F-418D-AE19-62706E023703}">
                      <ahyp:hlinkClr xmlns:ahyp="http://schemas.microsoft.com/office/drawing/2018/hyperlinkcolor" val="tx"/>
                    </a:ext>
                  </a:extLst>
                </a:hlinkClick>
              </a:rPr>
              <a:t>GitHub URL for EDA</a:t>
            </a:r>
            <a:endParaRPr lang="en-US" sz="1600" dirty="0">
              <a:solidFill>
                <a:schemeClr val="accent2"/>
              </a:solidFill>
            </a:endParaRPr>
          </a:p>
          <a:p>
            <a:pPr marL="0" indent="0">
              <a:lnSpc>
                <a:spcPct val="100000"/>
              </a:lnSpc>
              <a:spcBef>
                <a:spcPts val="1400"/>
              </a:spcBef>
              <a:buNone/>
            </a:pPr>
            <a:r>
              <a:rPr lang="en-US" sz="1600" dirty="0"/>
              <a:t>To help visualize relationships between variables I used a variety or different charts: . </a:t>
            </a:r>
          </a:p>
          <a:p>
            <a:pPr marL="0" indent="0">
              <a:lnSpc>
                <a:spcPct val="100000"/>
              </a:lnSpc>
              <a:spcBef>
                <a:spcPts val="1400"/>
              </a:spcBef>
              <a:buNone/>
            </a:pPr>
            <a:r>
              <a:rPr lang="en-US" sz="1600" dirty="0"/>
              <a:t>A </a:t>
            </a:r>
            <a:r>
              <a:rPr lang="en-US" sz="1600" b="1" dirty="0"/>
              <a:t>Scatter Point Chart, </a:t>
            </a:r>
            <a:r>
              <a:rPr lang="en-US" sz="1600" dirty="0"/>
              <a:t>which is good at showing the relationship between two numeric variables</a:t>
            </a:r>
            <a:r>
              <a:rPr lang="en-US" sz="1600" b="1" dirty="0"/>
              <a:t>, </a:t>
            </a:r>
            <a:r>
              <a:rPr lang="en-US" sz="1600" dirty="0"/>
              <a:t>was used to explore the relationship between:</a:t>
            </a:r>
          </a:p>
          <a:p>
            <a:pPr marL="342900" indent="-342900">
              <a:lnSpc>
                <a:spcPct val="100000"/>
              </a:lnSpc>
              <a:spcBef>
                <a:spcPts val="600"/>
              </a:spcBef>
              <a:buFont typeface="+mj-lt"/>
              <a:buAutoNum type="arabicPeriod"/>
            </a:pPr>
            <a:r>
              <a:rPr lang="en-US" sz="1600" dirty="0"/>
              <a:t>Launch site and Flight Number</a:t>
            </a:r>
          </a:p>
          <a:p>
            <a:pPr marL="342900" indent="-342900">
              <a:lnSpc>
                <a:spcPct val="100000"/>
              </a:lnSpc>
              <a:spcBef>
                <a:spcPts val="600"/>
              </a:spcBef>
              <a:buFont typeface="+mj-lt"/>
              <a:buAutoNum type="arabicPeriod"/>
            </a:pPr>
            <a:r>
              <a:rPr lang="en-US" sz="1600" dirty="0"/>
              <a:t>Payload Mass and Launch Site</a:t>
            </a:r>
          </a:p>
          <a:p>
            <a:pPr marL="342900" indent="-342900">
              <a:lnSpc>
                <a:spcPct val="100000"/>
              </a:lnSpc>
              <a:spcBef>
                <a:spcPts val="600"/>
              </a:spcBef>
              <a:buFont typeface="+mj-lt"/>
              <a:buAutoNum type="arabicPeriod"/>
            </a:pPr>
            <a:r>
              <a:rPr lang="en-US" sz="1600" dirty="0"/>
              <a:t>Flight Number and Orbit Type</a:t>
            </a:r>
          </a:p>
          <a:p>
            <a:pPr marL="342900" indent="-342900">
              <a:lnSpc>
                <a:spcPct val="100000"/>
              </a:lnSpc>
              <a:spcBef>
                <a:spcPts val="600"/>
              </a:spcBef>
              <a:buFont typeface="+mj-lt"/>
              <a:buAutoNum type="arabicPeriod"/>
            </a:pPr>
            <a:r>
              <a:rPr lang="en-US" sz="1600" dirty="0"/>
              <a:t>Payload Mass and Orbit Type</a:t>
            </a:r>
          </a:p>
          <a:p>
            <a:pPr marL="0" indent="0">
              <a:lnSpc>
                <a:spcPct val="100000"/>
              </a:lnSpc>
              <a:spcBef>
                <a:spcPts val="1400"/>
              </a:spcBef>
              <a:buNone/>
            </a:pPr>
            <a:r>
              <a:rPr lang="en-US" sz="1600" dirty="0"/>
              <a:t>A </a:t>
            </a:r>
            <a:r>
              <a:rPr lang="en-US" sz="1600" b="1" dirty="0"/>
              <a:t>Bar Chart</a:t>
            </a:r>
            <a:r>
              <a:rPr lang="en-US" sz="1600" dirty="0"/>
              <a:t>, which is useful to compare different values across subgroups, was used to show how the Success Rate of each Orbit Type compared against one another</a:t>
            </a:r>
          </a:p>
          <a:p>
            <a:pPr marL="0" indent="0">
              <a:lnSpc>
                <a:spcPct val="100000"/>
              </a:lnSpc>
              <a:spcBef>
                <a:spcPts val="1400"/>
              </a:spcBef>
              <a:buNone/>
            </a:pPr>
            <a:r>
              <a:rPr lang="en-US" sz="1600" dirty="0"/>
              <a:t>A </a:t>
            </a:r>
            <a:r>
              <a:rPr lang="en-US" sz="1600" b="1" dirty="0"/>
              <a:t>Line Chart, </a:t>
            </a:r>
            <a:r>
              <a:rPr lang="en-US" sz="1600" dirty="0"/>
              <a:t>which is good at showing changes over time, was used to visualize the yearly trend for Launch Successes.</a:t>
            </a:r>
          </a:p>
          <a:p>
            <a:pPr marL="0" indent="0">
              <a:lnSpc>
                <a:spcPct val="100000"/>
              </a:lnSpc>
              <a:spcBef>
                <a:spcPts val="1400"/>
              </a:spcBef>
              <a:buNone/>
            </a:pPr>
            <a:endParaRPr lang="en-US" sz="1600" dirty="0"/>
          </a:p>
          <a:p>
            <a:endParaRPr lang="en-GB" sz="1600" dirty="0"/>
          </a:p>
        </p:txBody>
      </p:sp>
      <p:pic>
        <p:nvPicPr>
          <p:cNvPr id="4" name="Picture 2" descr="Customising figures in Matplotlib">
            <a:extLst>
              <a:ext uri="{FF2B5EF4-FFF2-40B4-BE49-F238E27FC236}">
                <a16:creationId xmlns:a16="http://schemas.microsoft.com/office/drawing/2014/main" id="{E5037F85-9B8C-ADA9-AF57-AD3450949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4067" y="6175537"/>
            <a:ext cx="1702050" cy="5644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 Seaborn Masterclass Beauty of Graphics📊📈">
            <a:extLst>
              <a:ext uri="{FF2B5EF4-FFF2-40B4-BE49-F238E27FC236}">
                <a16:creationId xmlns:a16="http://schemas.microsoft.com/office/drawing/2014/main" id="{BE80FC11-B2FE-EB38-30F9-2DC010E2A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2033" y="5755494"/>
            <a:ext cx="984476" cy="984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086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791BA-6F15-76F9-2DF9-27B203C50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51C83-AEA4-BF4F-7430-B2C6901213F1}"/>
              </a:ext>
            </a:extLst>
          </p:cNvPr>
          <p:cNvSpPr>
            <a:spLocks noGrp="1"/>
          </p:cNvSpPr>
          <p:nvPr>
            <p:ph type="title"/>
          </p:nvPr>
        </p:nvSpPr>
        <p:spPr>
          <a:xfrm>
            <a:off x="1024128" y="585216"/>
            <a:ext cx="9720072" cy="1499616"/>
          </a:xfrm>
        </p:spPr>
        <p:txBody>
          <a:bodyPr/>
          <a:lstStyle/>
          <a:p>
            <a:r>
              <a:rPr lang="en-GB" dirty="0"/>
              <a:t>3.</a:t>
            </a:r>
            <a:r>
              <a:rPr lang="en-GB" sz="4000" dirty="0"/>
              <a:t>2</a:t>
            </a:r>
            <a:r>
              <a:rPr lang="en-GB" dirty="0"/>
              <a:t> EDA WITH </a:t>
            </a:r>
            <a:r>
              <a:rPr lang="en-GB" dirty="0" err="1"/>
              <a:t>sql</a:t>
            </a:r>
            <a:endParaRPr lang="en-GB" dirty="0"/>
          </a:p>
        </p:txBody>
      </p:sp>
      <p:sp>
        <p:nvSpPr>
          <p:cNvPr id="3" name="Content Placeholder 2">
            <a:extLst>
              <a:ext uri="{FF2B5EF4-FFF2-40B4-BE49-F238E27FC236}">
                <a16:creationId xmlns:a16="http://schemas.microsoft.com/office/drawing/2014/main" id="{7CE7D012-FC6D-575A-6D87-E2DA38B10D64}"/>
              </a:ext>
            </a:extLst>
          </p:cNvPr>
          <p:cNvSpPr>
            <a:spLocks noGrp="1"/>
          </p:cNvSpPr>
          <p:nvPr>
            <p:ph idx="1"/>
          </p:nvPr>
        </p:nvSpPr>
        <p:spPr>
          <a:xfrm>
            <a:off x="1024127" y="1988545"/>
            <a:ext cx="10444432" cy="4023360"/>
          </a:xfrm>
        </p:spPr>
        <p:txBody>
          <a:bodyPr>
            <a:normAutofit fontScale="55000" lnSpcReduction="20000"/>
          </a:bodyPr>
          <a:lstStyle/>
          <a:p>
            <a:pPr marL="0" indent="0">
              <a:buNone/>
            </a:pPr>
            <a:r>
              <a:rPr lang="en-US" sz="3200" dirty="0"/>
              <a:t>SQL was used to perform the following queries:</a:t>
            </a:r>
          </a:p>
          <a:p>
            <a:pPr marL="514350" indent="-514350">
              <a:spcBef>
                <a:spcPts val="600"/>
              </a:spcBef>
              <a:buFont typeface="+mj-lt"/>
              <a:buAutoNum type="arabicPeriod"/>
            </a:pPr>
            <a:r>
              <a:rPr lang="en-GB" sz="2400" dirty="0"/>
              <a:t>Display the names of the unique launch sites in the space mission</a:t>
            </a:r>
          </a:p>
          <a:p>
            <a:pPr marL="514350" indent="-514350">
              <a:spcBef>
                <a:spcPts val="600"/>
              </a:spcBef>
              <a:buFont typeface="+mj-lt"/>
              <a:buAutoNum type="arabicPeriod"/>
            </a:pPr>
            <a:r>
              <a:rPr lang="en-GB" sz="2400" dirty="0"/>
              <a:t>Display 5 records where launch sites begin with the string 'CCA’</a:t>
            </a:r>
          </a:p>
          <a:p>
            <a:pPr marL="514350" indent="-514350">
              <a:spcBef>
                <a:spcPts val="600"/>
              </a:spcBef>
              <a:buFont typeface="+mj-lt"/>
              <a:buAutoNum type="arabicPeriod"/>
            </a:pPr>
            <a:r>
              <a:rPr lang="en-GB" sz="2400" dirty="0"/>
              <a:t>Display the total payload mass carried by boosters launched by NASA (CRS)</a:t>
            </a:r>
          </a:p>
          <a:p>
            <a:pPr marL="514350" indent="-514350">
              <a:spcBef>
                <a:spcPts val="600"/>
              </a:spcBef>
              <a:buFont typeface="+mj-lt"/>
              <a:buAutoNum type="arabicPeriod"/>
            </a:pPr>
            <a:r>
              <a:rPr lang="en-GB" sz="2400" dirty="0"/>
              <a:t>Display average payload mass carried by booster version F9 v1.1</a:t>
            </a:r>
          </a:p>
          <a:p>
            <a:pPr marL="514350" indent="-514350">
              <a:spcBef>
                <a:spcPts val="600"/>
              </a:spcBef>
              <a:buFont typeface="+mj-lt"/>
              <a:buAutoNum type="arabicPeriod"/>
            </a:pPr>
            <a:r>
              <a:rPr lang="en-GB" sz="2400" dirty="0"/>
              <a:t>List the date when the first successful landing outcome in ground pad was achieved.</a:t>
            </a:r>
          </a:p>
          <a:p>
            <a:pPr marL="514350" indent="-514350">
              <a:spcBef>
                <a:spcPts val="600"/>
              </a:spcBef>
              <a:buFont typeface="+mj-lt"/>
              <a:buAutoNum type="arabicPeriod"/>
            </a:pPr>
            <a:r>
              <a:rPr lang="en-GB" sz="2400" dirty="0"/>
              <a:t>List the names of the boosters which have success in drone ship and have payload mass greater than 4000 but less than 6000</a:t>
            </a:r>
          </a:p>
          <a:p>
            <a:pPr marL="514350" indent="-514350">
              <a:spcBef>
                <a:spcPts val="600"/>
              </a:spcBef>
              <a:buFont typeface="+mj-lt"/>
              <a:buAutoNum type="arabicPeriod"/>
            </a:pPr>
            <a:r>
              <a:rPr lang="en-GB" sz="2400" dirty="0"/>
              <a:t>List the total number of successful and failure mission outcomes</a:t>
            </a:r>
          </a:p>
          <a:p>
            <a:pPr marL="514350" indent="-514350">
              <a:spcBef>
                <a:spcPts val="600"/>
              </a:spcBef>
              <a:buFont typeface="+mj-lt"/>
              <a:buAutoNum type="arabicPeriod"/>
            </a:pPr>
            <a:r>
              <a:rPr lang="en-GB" sz="2400" dirty="0"/>
              <a:t>List the names of the booster versions which have carried the maximum payload mass. Use a subquery</a:t>
            </a:r>
          </a:p>
          <a:p>
            <a:pPr marL="514350" indent="-514350">
              <a:spcBef>
                <a:spcPts val="600"/>
              </a:spcBef>
              <a:buFont typeface="+mj-lt"/>
              <a:buAutoNum type="arabicPeriod"/>
            </a:pPr>
            <a:r>
              <a:rPr lang="en-GB" sz="2400" dirty="0"/>
              <a:t>List the records which will display the month names, failure landing outcomes in drone ship, booster versions, launch site for the months in year 2015.</a:t>
            </a:r>
          </a:p>
          <a:p>
            <a:pPr marL="514350" indent="-514350">
              <a:spcBef>
                <a:spcPts val="600"/>
              </a:spcBef>
              <a:buFont typeface="+mj-lt"/>
              <a:buAutoNum type="arabicPeriod"/>
            </a:pPr>
            <a:r>
              <a:rPr lang="en-GB" sz="2400" dirty="0"/>
              <a:t>Rank the count of landing outcomes (such as Failure (drone ship) or Success (ground pad)) between the date 2010-06-04 and 2017-03-20, in descending order.</a:t>
            </a:r>
          </a:p>
          <a:p>
            <a:pPr marL="0" indent="0">
              <a:buNone/>
            </a:pPr>
            <a:endParaRPr lang="en-US" sz="3600" dirty="0"/>
          </a:p>
          <a:p>
            <a:pPr marL="0" indent="0">
              <a:buNone/>
            </a:pPr>
            <a:r>
              <a:rPr lang="en-US" sz="3600" dirty="0"/>
              <a:t>The SQL code can be found at </a:t>
            </a:r>
            <a:r>
              <a:rPr lang="en-GB" sz="3600" dirty="0">
                <a:solidFill>
                  <a:schemeClr val="accent2"/>
                </a:solidFill>
                <a:hlinkClick r:id="rId2">
                  <a:extLst>
                    <a:ext uri="{A12FA001-AC4F-418D-AE19-62706E023703}">
                      <ahyp:hlinkClr xmlns:ahyp="http://schemas.microsoft.com/office/drawing/2018/hyperlinkcolor" val="tx"/>
                    </a:ext>
                  </a:extLst>
                </a:hlinkClick>
              </a:rPr>
              <a:t>GitHub URL for EDA with SQL</a:t>
            </a:r>
            <a:endParaRPr lang="en-US" sz="3600" dirty="0">
              <a:solidFill>
                <a:schemeClr val="accent2"/>
              </a:solidFill>
            </a:endParaRPr>
          </a:p>
          <a:p>
            <a:pPr marL="0" indent="0">
              <a:lnSpc>
                <a:spcPct val="100000"/>
              </a:lnSpc>
              <a:spcBef>
                <a:spcPts val="1400"/>
              </a:spcBef>
              <a:buNone/>
            </a:pPr>
            <a:endParaRPr lang="en-US" sz="2400" dirty="0"/>
          </a:p>
          <a:p>
            <a:endParaRPr lang="en-GB" dirty="0"/>
          </a:p>
        </p:txBody>
      </p:sp>
    </p:spTree>
    <p:extLst>
      <p:ext uri="{BB962C8B-B14F-4D97-AF65-F5344CB8AC3E}">
        <p14:creationId xmlns:p14="http://schemas.microsoft.com/office/powerpoint/2010/main" val="37803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3DDA8-07C1-00EB-81D1-84A365622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2F2E3C-F5A5-ACA1-921D-199774AE2FEC}"/>
              </a:ext>
            </a:extLst>
          </p:cNvPr>
          <p:cNvSpPr>
            <a:spLocks noGrp="1"/>
          </p:cNvSpPr>
          <p:nvPr>
            <p:ph type="title"/>
          </p:nvPr>
        </p:nvSpPr>
        <p:spPr>
          <a:xfrm>
            <a:off x="1024128" y="585216"/>
            <a:ext cx="9720072" cy="1499616"/>
          </a:xfrm>
        </p:spPr>
        <p:txBody>
          <a:bodyPr/>
          <a:lstStyle/>
          <a:p>
            <a:r>
              <a:rPr lang="en-GB" dirty="0"/>
              <a:t>4. Data visualisation</a:t>
            </a:r>
          </a:p>
        </p:txBody>
      </p:sp>
      <p:sp>
        <p:nvSpPr>
          <p:cNvPr id="3" name="Content Placeholder 2">
            <a:extLst>
              <a:ext uri="{FF2B5EF4-FFF2-40B4-BE49-F238E27FC236}">
                <a16:creationId xmlns:a16="http://schemas.microsoft.com/office/drawing/2014/main" id="{2FC09748-62D2-545F-F99A-30BEFEE5AE53}"/>
              </a:ext>
            </a:extLst>
          </p:cNvPr>
          <p:cNvSpPr>
            <a:spLocks noGrp="1"/>
          </p:cNvSpPr>
          <p:nvPr>
            <p:ph idx="1"/>
          </p:nvPr>
        </p:nvSpPr>
        <p:spPr/>
        <p:txBody>
          <a:bodyPr/>
          <a:lstStyle/>
          <a:p>
            <a:r>
              <a:rPr lang="en-GB" dirty="0"/>
              <a:t>This section is divided into two parts:</a:t>
            </a:r>
          </a:p>
          <a:p>
            <a:pPr marL="457200" indent="-457200">
              <a:buFont typeface="+mj-lt"/>
              <a:buAutoNum type="arabicPeriod"/>
            </a:pPr>
            <a:r>
              <a:rPr lang="en-GB" dirty="0"/>
              <a:t>Building an interactive map using Folium</a:t>
            </a:r>
          </a:p>
          <a:p>
            <a:pPr marL="457200" indent="-457200">
              <a:buFont typeface="+mj-lt"/>
              <a:buAutoNum type="arabicPeriod"/>
            </a:pPr>
            <a:r>
              <a:rPr lang="en-GB" dirty="0"/>
              <a:t>Building a dashboard with </a:t>
            </a:r>
            <a:r>
              <a:rPr lang="en-GB" dirty="0" err="1"/>
              <a:t>Plotly</a:t>
            </a:r>
            <a:r>
              <a:rPr lang="en-GB" dirty="0"/>
              <a:t> Dash</a:t>
            </a:r>
          </a:p>
          <a:p>
            <a:endParaRPr lang="en-GB" dirty="0"/>
          </a:p>
        </p:txBody>
      </p:sp>
    </p:spTree>
    <p:extLst>
      <p:ext uri="{BB962C8B-B14F-4D97-AF65-F5344CB8AC3E}">
        <p14:creationId xmlns:p14="http://schemas.microsoft.com/office/powerpoint/2010/main" val="3171826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58B2C-BB09-7C81-316A-7827FCB06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5FD0E-DB62-F5BA-E8F3-A7445186682A}"/>
              </a:ext>
            </a:extLst>
          </p:cNvPr>
          <p:cNvSpPr>
            <a:spLocks noGrp="1"/>
          </p:cNvSpPr>
          <p:nvPr>
            <p:ph type="title"/>
          </p:nvPr>
        </p:nvSpPr>
        <p:spPr>
          <a:xfrm>
            <a:off x="1024128" y="585216"/>
            <a:ext cx="9720072" cy="1499616"/>
          </a:xfrm>
        </p:spPr>
        <p:txBody>
          <a:bodyPr/>
          <a:lstStyle/>
          <a:p>
            <a:r>
              <a:rPr lang="en-GB" dirty="0"/>
              <a:t>4.</a:t>
            </a:r>
            <a:r>
              <a:rPr lang="en-GB" sz="4000" dirty="0"/>
              <a:t>1</a:t>
            </a:r>
            <a:r>
              <a:rPr lang="en-GB" dirty="0"/>
              <a:t> An interactive map using folium</a:t>
            </a:r>
          </a:p>
        </p:txBody>
      </p:sp>
      <p:sp>
        <p:nvSpPr>
          <p:cNvPr id="3" name="Content Placeholder 2">
            <a:extLst>
              <a:ext uri="{FF2B5EF4-FFF2-40B4-BE49-F238E27FC236}">
                <a16:creationId xmlns:a16="http://schemas.microsoft.com/office/drawing/2014/main" id="{F88588C9-B0B1-6987-7CD9-45FF377E2B80}"/>
              </a:ext>
            </a:extLst>
          </p:cNvPr>
          <p:cNvSpPr>
            <a:spLocks noGrp="1"/>
          </p:cNvSpPr>
          <p:nvPr>
            <p:ph idx="1"/>
          </p:nvPr>
        </p:nvSpPr>
        <p:spPr>
          <a:xfrm>
            <a:off x="1024127" y="1944477"/>
            <a:ext cx="10695122" cy="4023360"/>
          </a:xfrm>
        </p:spPr>
        <p:txBody>
          <a:bodyPr>
            <a:noAutofit/>
          </a:bodyPr>
          <a:lstStyle/>
          <a:p>
            <a:pPr marL="0" indent="0">
              <a:lnSpc>
                <a:spcPct val="100000"/>
              </a:lnSpc>
              <a:spcBef>
                <a:spcPts val="1400"/>
              </a:spcBef>
              <a:buNone/>
            </a:pPr>
            <a:r>
              <a:rPr lang="en-US" sz="1800" dirty="0"/>
              <a:t>Folium is a Python library that helps create several types of maps. It was used to create an interactive map of the launch sites used by SpaceX. The relevant code can be found at </a:t>
            </a:r>
            <a:r>
              <a:rPr lang="en-GB" sz="1800" dirty="0">
                <a:hlinkClick r:id="rId2"/>
              </a:rPr>
              <a:t>GitHub URL for Interactive Map with Folium</a:t>
            </a:r>
            <a:endParaRPr lang="en-US" sz="1800" dirty="0"/>
          </a:p>
          <a:p>
            <a:pPr marL="0" indent="0">
              <a:lnSpc>
                <a:spcPct val="100000"/>
              </a:lnSpc>
              <a:spcBef>
                <a:spcPts val="1400"/>
              </a:spcBef>
              <a:buFont typeface="Arial" panose="020B0604020202020204" pitchFamily="34" charset="0"/>
              <a:buNone/>
            </a:pPr>
            <a:r>
              <a:rPr lang="en-US" sz="1800" dirty="0"/>
              <a:t>There were 3 main tasks performed by Folium:</a:t>
            </a:r>
          </a:p>
          <a:p>
            <a:pPr marL="342900" indent="-342900">
              <a:lnSpc>
                <a:spcPct val="100000"/>
              </a:lnSpc>
              <a:spcBef>
                <a:spcPts val="1400"/>
              </a:spcBef>
              <a:buFont typeface="Arial" panose="020B0604020202020204" pitchFamily="34" charset="0"/>
              <a:buAutoNum type="arabicPeriod"/>
            </a:pPr>
            <a:r>
              <a:rPr lang="en-US" sz="1800" dirty="0"/>
              <a:t>Using Markers, all Launch sites were made easily visible on the map</a:t>
            </a:r>
          </a:p>
          <a:p>
            <a:pPr marL="342900" indent="-342900">
              <a:lnSpc>
                <a:spcPct val="100000"/>
              </a:lnSpc>
              <a:spcBef>
                <a:spcPts val="1400"/>
              </a:spcBef>
              <a:buFont typeface="Arial" panose="020B0604020202020204" pitchFamily="34" charset="0"/>
              <a:buAutoNum type="arabicPeriod"/>
            </a:pPr>
            <a:endParaRPr lang="en-US" sz="1800" dirty="0"/>
          </a:p>
          <a:p>
            <a:pPr marL="342900" indent="-342900">
              <a:lnSpc>
                <a:spcPct val="100000"/>
              </a:lnSpc>
              <a:spcBef>
                <a:spcPts val="1400"/>
              </a:spcBef>
              <a:buFont typeface="Arial" panose="020B0604020202020204" pitchFamily="34" charset="0"/>
              <a:buAutoNum type="arabicPeriod"/>
            </a:pPr>
            <a:r>
              <a:rPr lang="en-US" sz="1800" dirty="0"/>
              <a:t>Using a </a:t>
            </a:r>
            <a:r>
              <a:rPr lang="en-US" sz="1800" dirty="0" err="1"/>
              <a:t>MarketCluster</a:t>
            </a:r>
            <a:r>
              <a:rPr lang="en-US" sz="1800" dirty="0"/>
              <a:t> object, the launch successes at each site were clearly shown. Successful launches were marked in </a:t>
            </a:r>
            <a:r>
              <a:rPr lang="en-US" sz="1800" dirty="0">
                <a:solidFill>
                  <a:srgbClr val="00B050"/>
                </a:solidFill>
              </a:rPr>
              <a:t>green </a:t>
            </a:r>
            <a:r>
              <a:rPr lang="en-US" sz="1800" dirty="0"/>
              <a:t>whereas failures were marked in </a:t>
            </a:r>
            <a:r>
              <a:rPr lang="en-US" sz="1800" dirty="0">
                <a:solidFill>
                  <a:srgbClr val="FF0000"/>
                </a:solidFill>
              </a:rPr>
              <a:t>red</a:t>
            </a:r>
          </a:p>
          <a:p>
            <a:pPr marL="342900" indent="-342900">
              <a:lnSpc>
                <a:spcPct val="100000"/>
              </a:lnSpc>
              <a:spcBef>
                <a:spcPts val="1400"/>
              </a:spcBef>
              <a:buFont typeface="Arial" panose="020B0604020202020204" pitchFamily="34" charset="0"/>
              <a:buAutoNum type="arabicPeriod"/>
            </a:pPr>
            <a:endParaRPr lang="en-US" sz="1800" dirty="0"/>
          </a:p>
          <a:p>
            <a:pPr marL="342900" indent="-342900">
              <a:lnSpc>
                <a:spcPct val="100000"/>
              </a:lnSpc>
              <a:spcBef>
                <a:spcPts val="1400"/>
              </a:spcBef>
              <a:buFont typeface="Arial" panose="020B0604020202020204" pitchFamily="34" charset="0"/>
              <a:buAutoNum type="arabicPeriod"/>
            </a:pPr>
            <a:r>
              <a:rPr lang="en-US" sz="1800" dirty="0"/>
              <a:t>Finally, a </a:t>
            </a:r>
            <a:r>
              <a:rPr lang="en-US" sz="1800" dirty="0" err="1"/>
              <a:t>PolyLine</a:t>
            </a:r>
            <a:r>
              <a:rPr lang="en-US" sz="1800" dirty="0"/>
              <a:t> was used to plot the distances between a launch site and its proximity to roads, railways and coastlines</a:t>
            </a:r>
          </a:p>
          <a:p>
            <a:endParaRPr lang="en-GB" sz="1800" dirty="0"/>
          </a:p>
        </p:txBody>
      </p:sp>
      <p:pic>
        <p:nvPicPr>
          <p:cNvPr id="4" name="Picture 3">
            <a:extLst>
              <a:ext uri="{FF2B5EF4-FFF2-40B4-BE49-F238E27FC236}">
                <a16:creationId xmlns:a16="http://schemas.microsoft.com/office/drawing/2014/main" id="{B0062A44-A6F0-D2DB-5CF9-0E30C3A6E601}"/>
              </a:ext>
            </a:extLst>
          </p:cNvPr>
          <p:cNvPicPr>
            <a:picLocks noChangeAspect="1"/>
          </p:cNvPicPr>
          <p:nvPr/>
        </p:nvPicPr>
        <p:blipFill>
          <a:blip r:embed="rId3"/>
          <a:stretch>
            <a:fillRect/>
          </a:stretch>
        </p:blipFill>
        <p:spPr>
          <a:xfrm>
            <a:off x="7848158" y="2932665"/>
            <a:ext cx="2896042" cy="1113863"/>
          </a:xfrm>
          <a:prstGeom prst="rect">
            <a:avLst/>
          </a:prstGeom>
        </p:spPr>
      </p:pic>
      <p:pic>
        <p:nvPicPr>
          <p:cNvPr id="5" name="Picture 4">
            <a:extLst>
              <a:ext uri="{FF2B5EF4-FFF2-40B4-BE49-F238E27FC236}">
                <a16:creationId xmlns:a16="http://schemas.microsoft.com/office/drawing/2014/main" id="{8C172631-6D00-5BBA-C9F6-367DB0970D16}"/>
              </a:ext>
            </a:extLst>
          </p:cNvPr>
          <p:cNvPicPr>
            <a:picLocks noChangeAspect="1"/>
          </p:cNvPicPr>
          <p:nvPr/>
        </p:nvPicPr>
        <p:blipFill>
          <a:blip r:embed="rId4"/>
          <a:stretch>
            <a:fillRect/>
          </a:stretch>
        </p:blipFill>
        <p:spPr>
          <a:xfrm>
            <a:off x="8786583" y="4557145"/>
            <a:ext cx="955317" cy="848644"/>
          </a:xfrm>
          <a:prstGeom prst="rect">
            <a:avLst/>
          </a:prstGeom>
        </p:spPr>
      </p:pic>
      <p:pic>
        <p:nvPicPr>
          <p:cNvPr id="6" name="Picture 5">
            <a:extLst>
              <a:ext uri="{FF2B5EF4-FFF2-40B4-BE49-F238E27FC236}">
                <a16:creationId xmlns:a16="http://schemas.microsoft.com/office/drawing/2014/main" id="{757962C8-18D7-CC4D-0074-2B80CC2F7A1B}"/>
              </a:ext>
            </a:extLst>
          </p:cNvPr>
          <p:cNvPicPr>
            <a:picLocks noChangeAspect="1"/>
          </p:cNvPicPr>
          <p:nvPr/>
        </p:nvPicPr>
        <p:blipFill>
          <a:blip r:embed="rId5"/>
          <a:stretch>
            <a:fillRect/>
          </a:stretch>
        </p:blipFill>
        <p:spPr>
          <a:xfrm>
            <a:off x="8036739" y="5776408"/>
            <a:ext cx="2455007" cy="848644"/>
          </a:xfrm>
          <a:prstGeom prst="rect">
            <a:avLst/>
          </a:prstGeom>
        </p:spPr>
      </p:pic>
    </p:spTree>
    <p:extLst>
      <p:ext uri="{BB962C8B-B14F-4D97-AF65-F5344CB8AC3E}">
        <p14:creationId xmlns:p14="http://schemas.microsoft.com/office/powerpoint/2010/main" val="3730894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50583-09C0-73C8-0443-616FBF8D904D}"/>
            </a:ext>
          </a:extLst>
        </p:cNvPr>
        <p:cNvGrpSpPr/>
        <p:nvPr/>
      </p:nvGrpSpPr>
      <p:grpSpPr>
        <a:xfrm>
          <a:off x="0" y="0"/>
          <a:ext cx="0" cy="0"/>
          <a:chOff x="0" y="0"/>
          <a:chExt cx="0" cy="0"/>
        </a:xfrm>
      </p:grpSpPr>
      <p:pic>
        <p:nvPicPr>
          <p:cNvPr id="4" name="Picture 4" descr="D2D Template - Python (Plotly | Dash)">
            <a:extLst>
              <a:ext uri="{FF2B5EF4-FFF2-40B4-BE49-F238E27FC236}">
                <a16:creationId xmlns:a16="http://schemas.microsoft.com/office/drawing/2014/main" id="{AEE50107-E331-CF2A-F059-399394E06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7317" y="5302454"/>
            <a:ext cx="1568432" cy="11748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9DBF8D-4DB5-C1BF-90C2-401051B6DF08}"/>
              </a:ext>
            </a:extLst>
          </p:cNvPr>
          <p:cNvSpPr>
            <a:spLocks noGrp="1"/>
          </p:cNvSpPr>
          <p:nvPr>
            <p:ph type="title"/>
          </p:nvPr>
        </p:nvSpPr>
        <p:spPr>
          <a:xfrm>
            <a:off x="1024128" y="585216"/>
            <a:ext cx="9720072" cy="1499616"/>
          </a:xfrm>
        </p:spPr>
        <p:txBody>
          <a:bodyPr/>
          <a:lstStyle/>
          <a:p>
            <a:r>
              <a:rPr lang="en-GB" dirty="0"/>
              <a:t>4.</a:t>
            </a:r>
            <a:r>
              <a:rPr lang="en-GB" sz="4000" dirty="0"/>
              <a:t>2</a:t>
            </a:r>
            <a:r>
              <a:rPr lang="en-GB" dirty="0"/>
              <a:t> Dashboard using </a:t>
            </a:r>
            <a:r>
              <a:rPr lang="en-GB" dirty="0" err="1"/>
              <a:t>plotly</a:t>
            </a:r>
            <a:r>
              <a:rPr lang="en-GB" dirty="0"/>
              <a:t> dash</a:t>
            </a:r>
          </a:p>
        </p:txBody>
      </p:sp>
      <p:sp>
        <p:nvSpPr>
          <p:cNvPr id="3" name="Content Placeholder 2">
            <a:extLst>
              <a:ext uri="{FF2B5EF4-FFF2-40B4-BE49-F238E27FC236}">
                <a16:creationId xmlns:a16="http://schemas.microsoft.com/office/drawing/2014/main" id="{9B9C5846-FE31-4A03-36DC-9F67C0D35402}"/>
              </a:ext>
            </a:extLst>
          </p:cNvPr>
          <p:cNvSpPr>
            <a:spLocks noGrp="1"/>
          </p:cNvSpPr>
          <p:nvPr>
            <p:ph idx="1"/>
          </p:nvPr>
        </p:nvSpPr>
        <p:spPr>
          <a:xfrm>
            <a:off x="923360" y="2084832"/>
            <a:ext cx="10345279" cy="4023360"/>
          </a:xfrm>
        </p:spPr>
        <p:txBody>
          <a:bodyPr>
            <a:normAutofit/>
          </a:bodyPr>
          <a:lstStyle/>
          <a:p>
            <a:pPr marL="0" indent="0">
              <a:buNone/>
            </a:pPr>
            <a:r>
              <a:rPr lang="en-US" sz="1800" b="1" dirty="0" err="1"/>
              <a:t>Plotly</a:t>
            </a:r>
            <a:r>
              <a:rPr lang="en-US" sz="1800" b="1" dirty="0"/>
              <a:t> Dash </a:t>
            </a:r>
            <a:r>
              <a:rPr lang="en-US" sz="1800" dirty="0"/>
              <a:t>was used to create an interactive application to enable users to easily visualize SpaceX launch data in real-time. The relevant code to create the dashboard can be found at </a:t>
            </a:r>
            <a:r>
              <a:rPr lang="en-US" sz="1800" dirty="0">
                <a:solidFill>
                  <a:schemeClr val="accent2"/>
                </a:solidFill>
                <a:hlinkClick r:id="rId3">
                  <a:extLst>
                    <a:ext uri="{A12FA001-AC4F-418D-AE19-62706E023703}">
                      <ahyp:hlinkClr xmlns:ahyp="http://schemas.microsoft.com/office/drawing/2018/hyperlinkcolor" val="tx"/>
                    </a:ext>
                  </a:extLst>
                </a:hlinkClick>
              </a:rPr>
              <a:t>GitHub URL for Dash App</a:t>
            </a:r>
            <a:r>
              <a:rPr lang="en-US" sz="1800" dirty="0">
                <a:solidFill>
                  <a:schemeClr val="accent2"/>
                </a:solidFill>
              </a:rPr>
              <a:t> </a:t>
            </a:r>
          </a:p>
          <a:p>
            <a:pPr marL="0" indent="0">
              <a:buNone/>
            </a:pPr>
            <a:r>
              <a:rPr lang="en-US" sz="1800" dirty="0"/>
              <a:t>The dashboard contains a number of features including:</a:t>
            </a:r>
          </a:p>
          <a:p>
            <a:pPr marL="342900" indent="-342900">
              <a:buAutoNum type="arabicPeriod"/>
            </a:pPr>
            <a:r>
              <a:rPr lang="en-US" sz="1800" dirty="0"/>
              <a:t>A Drop-down component to allow users to select the launch site they want to </a:t>
            </a:r>
            <a:r>
              <a:rPr lang="en-US" sz="1800" dirty="0" err="1"/>
              <a:t>analyse</a:t>
            </a:r>
            <a:endParaRPr lang="en-US" sz="1800" dirty="0"/>
          </a:p>
          <a:p>
            <a:pPr marL="342900" indent="-342900">
              <a:buAutoNum type="arabicPeriod"/>
            </a:pPr>
            <a:r>
              <a:rPr lang="en-US" sz="1800" dirty="0"/>
              <a:t>A callback function to render a Pie-chart based on the selected site dropdown choice</a:t>
            </a:r>
          </a:p>
          <a:p>
            <a:pPr marL="342900" indent="-342900">
              <a:buAutoNum type="arabicPeriod"/>
            </a:pPr>
            <a:r>
              <a:rPr lang="en-US" sz="1800" dirty="0"/>
              <a:t>A Range Slider to select a range of different Payloads</a:t>
            </a:r>
          </a:p>
          <a:p>
            <a:pPr marL="342900" indent="-342900">
              <a:buAutoNum type="arabicPeriod"/>
            </a:pPr>
            <a:r>
              <a:rPr lang="en-US" sz="1800" dirty="0"/>
              <a:t>A Callback function to render a Scatter Plot showing the relationship between launch outcome and the selected Payload range</a:t>
            </a:r>
          </a:p>
          <a:p>
            <a:endParaRPr lang="en-GB" sz="1800" dirty="0"/>
          </a:p>
        </p:txBody>
      </p:sp>
    </p:spTree>
    <p:extLst>
      <p:ext uri="{BB962C8B-B14F-4D97-AF65-F5344CB8AC3E}">
        <p14:creationId xmlns:p14="http://schemas.microsoft.com/office/powerpoint/2010/main" val="2744322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27C1-041C-E8D0-1EC3-85B0E638D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C3EFC-22F7-F396-7F94-4494C3418EEE}"/>
              </a:ext>
            </a:extLst>
          </p:cNvPr>
          <p:cNvSpPr>
            <a:spLocks noGrp="1"/>
          </p:cNvSpPr>
          <p:nvPr>
            <p:ph type="title"/>
          </p:nvPr>
        </p:nvSpPr>
        <p:spPr>
          <a:xfrm>
            <a:off x="1024128" y="585216"/>
            <a:ext cx="9720072" cy="1499616"/>
          </a:xfrm>
        </p:spPr>
        <p:txBody>
          <a:bodyPr/>
          <a:lstStyle/>
          <a:p>
            <a:r>
              <a:rPr lang="en-GB" dirty="0"/>
              <a:t>5. Predictive analysis (classification)</a:t>
            </a:r>
          </a:p>
        </p:txBody>
      </p:sp>
      <p:sp>
        <p:nvSpPr>
          <p:cNvPr id="3" name="Content Placeholder 2">
            <a:extLst>
              <a:ext uri="{FF2B5EF4-FFF2-40B4-BE49-F238E27FC236}">
                <a16:creationId xmlns:a16="http://schemas.microsoft.com/office/drawing/2014/main" id="{5FEC532F-EA4B-A180-1C0D-62B81E1F3405}"/>
              </a:ext>
            </a:extLst>
          </p:cNvPr>
          <p:cNvSpPr>
            <a:spLocks noGrp="1"/>
          </p:cNvSpPr>
          <p:nvPr>
            <p:ph idx="1"/>
          </p:nvPr>
        </p:nvSpPr>
        <p:spPr>
          <a:xfrm>
            <a:off x="1024127" y="1878376"/>
            <a:ext cx="9720073" cy="4394408"/>
          </a:xfrm>
        </p:spPr>
        <p:txBody>
          <a:bodyPr>
            <a:noAutofit/>
          </a:bodyPr>
          <a:lstStyle/>
          <a:p>
            <a:pPr marL="0" indent="0">
              <a:buNone/>
            </a:pPr>
            <a:r>
              <a:rPr lang="en-GB" sz="1800" dirty="0"/>
              <a:t>A machine learning pipeline was developed to predict if the first stage will land. Details of the code can be found at </a:t>
            </a:r>
            <a:r>
              <a:rPr lang="en-GB" sz="1800" dirty="0">
                <a:solidFill>
                  <a:schemeClr val="accent2"/>
                </a:solidFill>
                <a:hlinkClick r:id="rId2">
                  <a:extLst>
                    <a:ext uri="{A12FA001-AC4F-418D-AE19-62706E023703}">
                      <ahyp:hlinkClr xmlns:ahyp="http://schemas.microsoft.com/office/drawing/2018/hyperlinkcolor" val="tx"/>
                    </a:ext>
                  </a:extLst>
                </a:hlinkClick>
              </a:rPr>
              <a:t>GitHub URL for Machine Learning prediction</a:t>
            </a:r>
            <a:endParaRPr lang="en-GB" sz="1800" dirty="0">
              <a:solidFill>
                <a:schemeClr val="accent2"/>
              </a:solidFill>
            </a:endParaRPr>
          </a:p>
          <a:p>
            <a:pPr marL="0" indent="0">
              <a:buNone/>
            </a:pPr>
            <a:r>
              <a:rPr lang="en-GB" sz="1800" b="1" dirty="0"/>
              <a:t>Scikit</a:t>
            </a:r>
            <a:r>
              <a:rPr lang="en-GB" sz="1800" dirty="0"/>
              <a:t> was used to access a variety of ML classification models.</a:t>
            </a:r>
          </a:p>
          <a:p>
            <a:pPr marL="0" indent="0">
              <a:buNone/>
            </a:pPr>
            <a:r>
              <a:rPr lang="en-GB" sz="1800" dirty="0"/>
              <a:t>The main steps in the process were:</a:t>
            </a:r>
          </a:p>
          <a:p>
            <a:pPr marL="457200" indent="-457200">
              <a:buAutoNum type="arabicPeriod"/>
            </a:pPr>
            <a:r>
              <a:rPr lang="en-GB" sz="1800" dirty="0"/>
              <a:t>Loading the data into a data-frame and standardising it</a:t>
            </a:r>
          </a:p>
          <a:p>
            <a:pPr marL="457200" indent="-457200">
              <a:buAutoNum type="arabicPeriod"/>
            </a:pPr>
            <a:r>
              <a:rPr lang="en-GB" sz="1800" dirty="0"/>
              <a:t>Splitting the data into</a:t>
            </a:r>
            <a:r>
              <a:rPr lang="en-GB" sz="1800" b="1" dirty="0"/>
              <a:t> training </a:t>
            </a:r>
            <a:r>
              <a:rPr lang="en-GB" sz="1800" dirty="0"/>
              <a:t>and </a:t>
            </a:r>
            <a:r>
              <a:rPr lang="en-GB" sz="1800" b="1" dirty="0"/>
              <a:t>testing</a:t>
            </a:r>
            <a:r>
              <a:rPr lang="en-GB" sz="1800" dirty="0"/>
              <a:t> data using the function </a:t>
            </a:r>
            <a:r>
              <a:rPr lang="en-GB" sz="1800" i="1" dirty="0" err="1"/>
              <a:t>train_test_split</a:t>
            </a:r>
            <a:endParaRPr lang="en-GB" sz="1800" i="1" dirty="0"/>
          </a:p>
          <a:p>
            <a:pPr marL="457200" indent="-457200">
              <a:buAutoNum type="arabicPeriod"/>
            </a:pPr>
            <a:r>
              <a:rPr lang="en-GB" sz="1800" dirty="0"/>
              <a:t>The following classification models were evaluated: </a:t>
            </a:r>
            <a:r>
              <a:rPr lang="en-GB" sz="1800" b="1" dirty="0"/>
              <a:t>Logistic Regression</a:t>
            </a:r>
            <a:r>
              <a:rPr lang="en-GB" sz="1800" dirty="0"/>
              <a:t>, </a:t>
            </a:r>
            <a:r>
              <a:rPr lang="en-GB" sz="1800" b="1" dirty="0"/>
              <a:t>Support Vector Machine (SVM)</a:t>
            </a:r>
            <a:r>
              <a:rPr lang="en-GB" sz="1800" dirty="0"/>
              <a:t>, </a:t>
            </a:r>
            <a:r>
              <a:rPr lang="en-GB" sz="1800" b="1" dirty="0"/>
              <a:t>Decision Tree</a:t>
            </a:r>
            <a:r>
              <a:rPr lang="en-GB" sz="1800" dirty="0"/>
              <a:t>, and </a:t>
            </a:r>
            <a:r>
              <a:rPr lang="en-GB" sz="1800" b="1" dirty="0"/>
              <a:t>K Nearest Neighbours </a:t>
            </a:r>
            <a:r>
              <a:rPr lang="en-GB" sz="1800" dirty="0"/>
              <a:t>(KNN)</a:t>
            </a:r>
          </a:p>
          <a:p>
            <a:pPr marL="457200" indent="-457200">
              <a:buAutoNum type="arabicPeriod"/>
            </a:pPr>
            <a:r>
              <a:rPr lang="en-GB" sz="1800" dirty="0"/>
              <a:t>To fit the models to the training data, </a:t>
            </a:r>
            <a:r>
              <a:rPr lang="en-GB" sz="1800" i="1" dirty="0" err="1"/>
              <a:t>GridSearchCV</a:t>
            </a:r>
            <a:r>
              <a:rPr lang="en-GB" sz="1800" i="1" dirty="0"/>
              <a:t> </a:t>
            </a:r>
            <a:r>
              <a:rPr lang="en-GB" sz="1800" dirty="0"/>
              <a:t>is used to find the best parameters</a:t>
            </a:r>
          </a:p>
          <a:p>
            <a:pPr marL="457200" indent="-457200">
              <a:buAutoNum type="arabicPeriod"/>
            </a:pPr>
            <a:r>
              <a:rPr lang="en-GB" sz="1800" dirty="0"/>
              <a:t>Each trained model is then tested using the testing data set</a:t>
            </a:r>
          </a:p>
          <a:p>
            <a:pPr marL="457200" indent="-457200">
              <a:buAutoNum type="arabicPeriod"/>
            </a:pPr>
            <a:r>
              <a:rPr lang="en-GB" sz="1800" dirty="0"/>
              <a:t>An </a:t>
            </a:r>
            <a:r>
              <a:rPr lang="en-GB" sz="1800" i="1" dirty="0"/>
              <a:t>accuracy score </a:t>
            </a:r>
            <a:r>
              <a:rPr lang="en-GB" sz="1800" dirty="0"/>
              <a:t>is then calculated</a:t>
            </a:r>
          </a:p>
        </p:txBody>
      </p:sp>
      <p:pic>
        <p:nvPicPr>
          <p:cNvPr id="4" name="Picture 2" descr="Scikit-Learn v0.24 Docs - Apps on ...">
            <a:extLst>
              <a:ext uri="{FF2B5EF4-FFF2-40B4-BE49-F238E27FC236}">
                <a16:creationId xmlns:a16="http://schemas.microsoft.com/office/drawing/2014/main" id="{A6B00681-C430-5233-73AD-18A82F0FF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4389" y="5176651"/>
            <a:ext cx="1375526" cy="137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472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8BBE-C1BA-3AC6-C74D-70E7C019EE84}"/>
              </a:ext>
            </a:extLst>
          </p:cNvPr>
          <p:cNvSpPr>
            <a:spLocks noGrp="1"/>
          </p:cNvSpPr>
          <p:nvPr>
            <p:ph type="title"/>
          </p:nvPr>
        </p:nvSpPr>
        <p:spPr>
          <a:xfrm>
            <a:off x="1024128" y="585216"/>
            <a:ext cx="9720072" cy="1499616"/>
          </a:xfrm>
        </p:spPr>
        <p:txBody>
          <a:bodyPr/>
          <a:lstStyle/>
          <a:p>
            <a:r>
              <a:rPr lang="en-GB" dirty="0"/>
              <a:t>Contents</a:t>
            </a:r>
          </a:p>
        </p:txBody>
      </p:sp>
      <p:sp>
        <p:nvSpPr>
          <p:cNvPr id="3" name="Content Placeholder 2">
            <a:extLst>
              <a:ext uri="{FF2B5EF4-FFF2-40B4-BE49-F238E27FC236}">
                <a16:creationId xmlns:a16="http://schemas.microsoft.com/office/drawing/2014/main" id="{B51BE83A-FB16-B4DA-6823-D945C907A306}"/>
              </a:ext>
            </a:extLst>
          </p:cNvPr>
          <p:cNvSpPr>
            <a:spLocks noGrp="1"/>
          </p:cNvSpPr>
          <p:nvPr>
            <p:ph idx="1"/>
          </p:nvPr>
        </p:nvSpPr>
        <p:spPr/>
        <p:txBody>
          <a:bodyPr/>
          <a:lstStyle/>
          <a:p>
            <a:pPr marL="457200" indent="-457200">
              <a:buFont typeface="+mj-lt"/>
              <a:buAutoNum type="arabicPeriod"/>
            </a:pPr>
            <a:r>
              <a:rPr lang="en-GB" dirty="0">
                <a:solidFill>
                  <a:schemeClr val="tx1">
                    <a:lumMod val="95000"/>
                    <a:lumOff val="5000"/>
                  </a:schemeClr>
                </a:solidFill>
              </a:rPr>
              <a:t>Executive Summary</a:t>
            </a:r>
          </a:p>
          <a:p>
            <a:pPr marL="457200" indent="-457200">
              <a:buFont typeface="+mj-lt"/>
              <a:buAutoNum type="arabicPeriod"/>
            </a:pPr>
            <a:r>
              <a:rPr lang="en-GB" dirty="0">
                <a:solidFill>
                  <a:schemeClr val="tx1">
                    <a:lumMod val="95000"/>
                    <a:lumOff val="5000"/>
                  </a:schemeClr>
                </a:solidFill>
              </a:rPr>
              <a:t>Introduction</a:t>
            </a:r>
          </a:p>
          <a:p>
            <a:pPr marL="457200" indent="-457200">
              <a:buFont typeface="+mj-lt"/>
              <a:buAutoNum type="arabicPeriod"/>
            </a:pPr>
            <a:r>
              <a:rPr lang="en-GB" dirty="0">
                <a:solidFill>
                  <a:schemeClr val="tx1">
                    <a:lumMod val="95000"/>
                    <a:lumOff val="5000"/>
                  </a:schemeClr>
                </a:solidFill>
              </a:rPr>
              <a:t>Methodology</a:t>
            </a:r>
          </a:p>
          <a:p>
            <a:pPr marL="457200" indent="-457200">
              <a:buFont typeface="+mj-lt"/>
              <a:buAutoNum type="arabicPeriod"/>
            </a:pPr>
            <a:r>
              <a:rPr lang="en-GB" dirty="0">
                <a:solidFill>
                  <a:schemeClr val="tx1">
                    <a:lumMod val="95000"/>
                    <a:lumOff val="5000"/>
                  </a:schemeClr>
                </a:solidFill>
              </a:rPr>
              <a:t>Results</a:t>
            </a:r>
          </a:p>
          <a:p>
            <a:pPr marL="457200" indent="-457200">
              <a:buFont typeface="+mj-lt"/>
              <a:buAutoNum type="arabicPeriod"/>
            </a:pPr>
            <a:r>
              <a:rPr lang="en-GB" dirty="0">
                <a:solidFill>
                  <a:schemeClr val="tx1">
                    <a:lumMod val="95000"/>
                    <a:lumOff val="5000"/>
                  </a:schemeClr>
                </a:solidFill>
              </a:rPr>
              <a:t>Conclusion</a:t>
            </a:r>
          </a:p>
        </p:txBody>
      </p:sp>
    </p:spTree>
    <p:extLst>
      <p:ext uri="{BB962C8B-B14F-4D97-AF65-F5344CB8AC3E}">
        <p14:creationId xmlns:p14="http://schemas.microsoft.com/office/powerpoint/2010/main" val="4031443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50E50-231B-DC10-D03C-037D8CB564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743A3-7EF4-F078-6209-0FBFF8033966}"/>
              </a:ext>
            </a:extLst>
          </p:cNvPr>
          <p:cNvSpPr>
            <a:spLocks noGrp="1"/>
          </p:cNvSpPr>
          <p:nvPr>
            <p:ph type="title"/>
          </p:nvPr>
        </p:nvSpPr>
        <p:spPr>
          <a:xfrm>
            <a:off x="457200" y="4960138"/>
            <a:ext cx="7772400" cy="1463040"/>
          </a:xfrm>
        </p:spPr>
        <p:txBody>
          <a:bodyPr anchor="ctr">
            <a:normAutofit/>
          </a:bodyPr>
          <a:lstStyle/>
          <a:p>
            <a:r>
              <a:rPr lang="en-GB" dirty="0"/>
              <a:t>4. results</a:t>
            </a:r>
          </a:p>
        </p:txBody>
      </p:sp>
      <p:pic>
        <p:nvPicPr>
          <p:cNvPr id="7" name="Picture 6" descr="3D pie chart graphic">
            <a:extLst>
              <a:ext uri="{FF2B5EF4-FFF2-40B4-BE49-F238E27FC236}">
                <a16:creationId xmlns:a16="http://schemas.microsoft.com/office/drawing/2014/main" id="{61D97EAA-21BD-4193-AA72-5A36CF1625B1}"/>
              </a:ext>
            </a:extLst>
          </p:cNvPr>
          <p:cNvPicPr>
            <a:picLocks noChangeAspect="1"/>
          </p:cNvPicPr>
          <p:nvPr/>
        </p:nvPicPr>
        <p:blipFill>
          <a:blip r:embed="rId2"/>
          <a:srcRect t="24067" r="-1" b="19739"/>
          <a:stretch/>
        </p:blipFill>
        <p:spPr>
          <a:xfrm>
            <a:off x="20" y="-1"/>
            <a:ext cx="12188932" cy="4572000"/>
          </a:xfrm>
          <a:prstGeom prst="rect">
            <a:avLst/>
          </a:prstGeom>
          <a:noFill/>
        </p:spPr>
      </p:pic>
    </p:spTree>
    <p:extLst>
      <p:ext uri="{BB962C8B-B14F-4D97-AF65-F5344CB8AC3E}">
        <p14:creationId xmlns:p14="http://schemas.microsoft.com/office/powerpoint/2010/main" val="1251646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DC4A0-30F5-30A0-9CF1-0124ECFFF2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DA7969-4139-E221-F07D-10558595E2A0}"/>
              </a:ext>
            </a:extLst>
          </p:cNvPr>
          <p:cNvSpPr>
            <a:spLocks noGrp="1"/>
          </p:cNvSpPr>
          <p:nvPr>
            <p:ph type="title"/>
          </p:nvPr>
        </p:nvSpPr>
        <p:spPr>
          <a:xfrm>
            <a:off x="1024128" y="585216"/>
            <a:ext cx="9720072" cy="1499616"/>
          </a:xfrm>
        </p:spPr>
        <p:txBody>
          <a:bodyPr/>
          <a:lstStyle/>
          <a:p>
            <a:r>
              <a:rPr lang="en-GB" dirty="0"/>
              <a:t>results</a:t>
            </a:r>
          </a:p>
        </p:txBody>
      </p:sp>
      <p:sp>
        <p:nvSpPr>
          <p:cNvPr id="3" name="Content Placeholder 2">
            <a:extLst>
              <a:ext uri="{FF2B5EF4-FFF2-40B4-BE49-F238E27FC236}">
                <a16:creationId xmlns:a16="http://schemas.microsoft.com/office/drawing/2014/main" id="{7578370F-3D35-17F3-2A7F-1C2BA65D36C9}"/>
              </a:ext>
            </a:extLst>
          </p:cNvPr>
          <p:cNvSpPr>
            <a:spLocks noGrp="1"/>
          </p:cNvSpPr>
          <p:nvPr>
            <p:ph idx="1"/>
          </p:nvPr>
        </p:nvSpPr>
        <p:spPr/>
        <p:txBody>
          <a:bodyPr>
            <a:normAutofit/>
          </a:bodyPr>
          <a:lstStyle/>
          <a:p>
            <a:r>
              <a:rPr lang="en-GB" sz="1800" dirty="0"/>
              <a:t>This section outlines the key results from the exploratory data analysis and is divided into four main areas:</a:t>
            </a:r>
          </a:p>
          <a:p>
            <a:pPr marL="342900" indent="-342900">
              <a:buFont typeface="+mj-lt"/>
              <a:buAutoNum type="arabicPeriod"/>
            </a:pPr>
            <a:r>
              <a:rPr lang="en-GB" sz="1800" dirty="0"/>
              <a:t>Insights from the EDA</a:t>
            </a:r>
          </a:p>
          <a:p>
            <a:pPr marL="342900" indent="-342900">
              <a:buFont typeface="+mj-lt"/>
              <a:buAutoNum type="arabicPeriod"/>
            </a:pPr>
            <a:r>
              <a:rPr lang="en-GB" sz="1800" dirty="0"/>
              <a:t>Proximity analysis of the launch sites </a:t>
            </a:r>
          </a:p>
          <a:p>
            <a:pPr marL="342900" indent="-342900">
              <a:buFont typeface="+mj-lt"/>
              <a:buAutoNum type="arabicPeriod"/>
            </a:pPr>
            <a:r>
              <a:rPr lang="en-GB" sz="1800" dirty="0"/>
              <a:t>Interactive dashboard using </a:t>
            </a:r>
            <a:r>
              <a:rPr lang="en-GB" sz="1800" dirty="0" err="1"/>
              <a:t>Plotly</a:t>
            </a:r>
            <a:r>
              <a:rPr lang="en-GB" sz="1800" dirty="0"/>
              <a:t> Dash </a:t>
            </a:r>
          </a:p>
          <a:p>
            <a:pPr marL="342900" indent="-342900">
              <a:buFont typeface="+mj-lt"/>
              <a:buAutoNum type="arabicPeriod"/>
            </a:pPr>
            <a:r>
              <a:rPr lang="en-GB" sz="1800" dirty="0"/>
              <a:t>Predictive Analysis</a:t>
            </a:r>
          </a:p>
          <a:p>
            <a:endParaRPr lang="en-GB" sz="1800" dirty="0"/>
          </a:p>
        </p:txBody>
      </p:sp>
    </p:spTree>
    <p:extLst>
      <p:ext uri="{BB962C8B-B14F-4D97-AF65-F5344CB8AC3E}">
        <p14:creationId xmlns:p14="http://schemas.microsoft.com/office/powerpoint/2010/main" val="382966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7D80-6D74-C73B-0F65-4948696D74D0}"/>
              </a:ext>
            </a:extLst>
          </p:cNvPr>
          <p:cNvSpPr>
            <a:spLocks noGrp="1"/>
          </p:cNvSpPr>
          <p:nvPr>
            <p:ph type="title"/>
          </p:nvPr>
        </p:nvSpPr>
        <p:spPr>
          <a:xfrm>
            <a:off x="1024128" y="585216"/>
            <a:ext cx="9720072" cy="1499616"/>
          </a:xfrm>
        </p:spPr>
        <p:txBody>
          <a:bodyPr/>
          <a:lstStyle/>
          <a:p>
            <a:r>
              <a:rPr lang="en-GB" dirty="0"/>
              <a:t>1. Insights from EDA</a:t>
            </a:r>
          </a:p>
        </p:txBody>
      </p:sp>
      <p:sp>
        <p:nvSpPr>
          <p:cNvPr id="3" name="Content Placeholder 2">
            <a:extLst>
              <a:ext uri="{FF2B5EF4-FFF2-40B4-BE49-F238E27FC236}">
                <a16:creationId xmlns:a16="http://schemas.microsoft.com/office/drawing/2014/main" id="{91B3433E-0BB4-9E73-6D08-78A778B9E106}"/>
              </a:ext>
            </a:extLst>
          </p:cNvPr>
          <p:cNvSpPr>
            <a:spLocks noGrp="1"/>
          </p:cNvSpPr>
          <p:nvPr>
            <p:ph idx="1"/>
          </p:nvPr>
        </p:nvSpPr>
        <p:spPr/>
        <p:txBody>
          <a:bodyPr>
            <a:normAutofit/>
          </a:bodyPr>
          <a:lstStyle/>
          <a:p>
            <a:r>
              <a:rPr lang="en-GB" sz="1800" dirty="0"/>
              <a:t>The following slides provide details of the results from the EDA. Charts, tables and code snippets have been presented to help display the findings.</a:t>
            </a:r>
          </a:p>
        </p:txBody>
      </p:sp>
    </p:spTree>
    <p:extLst>
      <p:ext uri="{BB962C8B-B14F-4D97-AF65-F5344CB8AC3E}">
        <p14:creationId xmlns:p14="http://schemas.microsoft.com/office/powerpoint/2010/main" val="3084595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9021" y="1855183"/>
            <a:ext cx="10824244" cy="1055828"/>
          </a:xfrm>
          <a:prstGeom prst="rect">
            <a:avLst/>
          </a:prstGeom>
        </p:spPr>
        <p:txBody>
          <a:bodyPr>
            <a:noAutofit/>
          </a:bodyPr>
          <a:lstStyle/>
          <a:p>
            <a:pPr marL="0" indent="0">
              <a:lnSpc>
                <a:spcPct val="100000"/>
              </a:lnSpc>
              <a:spcBef>
                <a:spcPts val="1400"/>
              </a:spcBef>
              <a:buNone/>
            </a:pPr>
            <a:r>
              <a:rPr lang="en-US" sz="1600" dirty="0">
                <a:solidFill>
                  <a:schemeClr val="tx1">
                    <a:lumMod val="95000"/>
                    <a:lumOff val="5000"/>
                  </a:schemeClr>
                </a:solidFill>
              </a:rPr>
              <a:t>The scatter chart shows the relationship between flight number and launch site. Some key observations include: </a:t>
            </a:r>
          </a:p>
          <a:p>
            <a:pPr marL="342900" indent="-342900">
              <a:lnSpc>
                <a:spcPct val="100000"/>
              </a:lnSpc>
              <a:spcBef>
                <a:spcPts val="1400"/>
              </a:spcBef>
              <a:buFont typeface="+mj-lt"/>
              <a:buAutoNum type="arabicPeriod"/>
            </a:pPr>
            <a:r>
              <a:rPr lang="en-US" sz="1600" dirty="0">
                <a:solidFill>
                  <a:schemeClr val="tx1">
                    <a:lumMod val="95000"/>
                    <a:lumOff val="5000"/>
                  </a:schemeClr>
                </a:solidFill>
              </a:rPr>
              <a:t>All flights after 80 were successful (Class 1)</a:t>
            </a:r>
          </a:p>
          <a:p>
            <a:pPr marL="342900" indent="-342900">
              <a:lnSpc>
                <a:spcPct val="100000"/>
              </a:lnSpc>
              <a:spcBef>
                <a:spcPts val="1400"/>
              </a:spcBef>
              <a:buFont typeface="+mj-lt"/>
              <a:buAutoNum type="arabicPeriod"/>
            </a:pPr>
            <a:r>
              <a:rPr lang="en-US" sz="1600" dirty="0">
                <a:solidFill>
                  <a:schemeClr val="tx1">
                    <a:lumMod val="95000"/>
                    <a:lumOff val="5000"/>
                  </a:schemeClr>
                </a:solidFill>
              </a:rPr>
              <a:t>The first 20 flights suffered a high proportion of failures (15/20 or 75%)</a:t>
            </a:r>
          </a:p>
          <a:p>
            <a:pPr marL="342900" indent="-342900">
              <a:lnSpc>
                <a:spcPct val="100000"/>
              </a:lnSpc>
              <a:spcBef>
                <a:spcPts val="1400"/>
              </a:spcBef>
              <a:buFont typeface="+mj-lt"/>
              <a:buAutoNum type="arabicPeriod"/>
            </a:pPr>
            <a:r>
              <a:rPr lang="en-US" sz="1600" dirty="0">
                <a:solidFill>
                  <a:schemeClr val="tx1">
                    <a:lumMod val="95000"/>
                    <a:lumOff val="5000"/>
                  </a:schemeClr>
                </a:solidFill>
              </a:rPr>
              <a:t>VAFB launch site was discontinued after launch 70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9021" y="983488"/>
            <a:ext cx="10515600" cy="721320"/>
          </a:xfrm>
          <a:prstGeom prst="rect">
            <a:avLst/>
          </a:prstGeom>
        </p:spPr>
        <p:txBody>
          <a:bodyPr vert="horz" lIns="91440" tIns="45720" rIns="91440" bIns="45720" rtlCol="0" anchor="ctr">
            <a:normAutofit/>
          </a:bodyPr>
          <a:lstStyle>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Flight Number vs. Launch Site</a:t>
            </a:r>
          </a:p>
        </p:txBody>
      </p:sp>
      <p:pic>
        <p:nvPicPr>
          <p:cNvPr id="6" name="Picture 5">
            <a:extLst>
              <a:ext uri="{FF2B5EF4-FFF2-40B4-BE49-F238E27FC236}">
                <a16:creationId xmlns:a16="http://schemas.microsoft.com/office/drawing/2014/main" id="{AD75B7D2-A8FC-60EF-6D09-A28D5CB197A1}"/>
              </a:ext>
            </a:extLst>
          </p:cNvPr>
          <p:cNvPicPr>
            <a:picLocks noChangeAspect="1"/>
          </p:cNvPicPr>
          <p:nvPr/>
        </p:nvPicPr>
        <p:blipFill>
          <a:blip r:embed="rId3"/>
          <a:stretch>
            <a:fillRect/>
          </a:stretch>
        </p:blipFill>
        <p:spPr>
          <a:xfrm>
            <a:off x="2310365" y="3676410"/>
            <a:ext cx="6091492" cy="286893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6525" y="1917850"/>
            <a:ext cx="8916601" cy="1305223"/>
          </a:xfrm>
          <a:prstGeom prst="rect">
            <a:avLst/>
          </a:prstGeom>
        </p:spPr>
        <p:txBody>
          <a:bodyPr>
            <a:noAutofit/>
          </a:bodyPr>
          <a:lstStyle/>
          <a:p>
            <a:pPr marL="0" indent="0">
              <a:lnSpc>
                <a:spcPct val="100000"/>
              </a:lnSpc>
              <a:spcBef>
                <a:spcPts val="1400"/>
              </a:spcBef>
              <a:buNone/>
            </a:pPr>
            <a:r>
              <a:rPr lang="en-US" sz="1600" dirty="0">
                <a:solidFill>
                  <a:schemeClr val="tx1">
                    <a:lumMod val="95000"/>
                    <a:lumOff val="5000"/>
                  </a:schemeClr>
                </a:solidFill>
              </a:rPr>
              <a:t>The scatter chart shows the relationship between payload and launch site. Some key observations include: </a:t>
            </a:r>
          </a:p>
          <a:p>
            <a:pPr marL="342900" indent="-342900">
              <a:lnSpc>
                <a:spcPct val="100000"/>
              </a:lnSpc>
              <a:spcBef>
                <a:spcPts val="1400"/>
              </a:spcBef>
              <a:buFont typeface="+mj-lt"/>
              <a:buAutoNum type="arabicPeriod"/>
            </a:pPr>
            <a:r>
              <a:rPr lang="en-US" sz="1600" dirty="0">
                <a:solidFill>
                  <a:schemeClr val="tx1">
                    <a:lumMod val="95000"/>
                    <a:lumOff val="5000"/>
                  </a:schemeClr>
                </a:solidFill>
              </a:rPr>
              <a:t>At VAFB-SLC, there were no flights where the payload was above 10,000kg</a:t>
            </a:r>
          </a:p>
          <a:p>
            <a:pPr marL="342900" indent="-342900">
              <a:lnSpc>
                <a:spcPct val="100000"/>
              </a:lnSpc>
              <a:spcBef>
                <a:spcPts val="1400"/>
              </a:spcBef>
              <a:buFont typeface="+mj-lt"/>
              <a:buAutoNum type="arabicPeriod"/>
            </a:pPr>
            <a:r>
              <a:rPr lang="en-US" sz="1600" dirty="0">
                <a:solidFill>
                  <a:schemeClr val="tx1">
                    <a:lumMod val="95000"/>
                    <a:lumOff val="5000"/>
                  </a:schemeClr>
                </a:solidFill>
              </a:rPr>
              <a:t>Landings at KSC-LC where Payloads were below 5000kg, were all successful</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5858" y="958202"/>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Payload vs. Launch Site</a:t>
            </a:r>
          </a:p>
        </p:txBody>
      </p:sp>
      <p:pic>
        <p:nvPicPr>
          <p:cNvPr id="6" name="Picture 5">
            <a:extLst>
              <a:ext uri="{FF2B5EF4-FFF2-40B4-BE49-F238E27FC236}">
                <a16:creationId xmlns:a16="http://schemas.microsoft.com/office/drawing/2014/main" id="{77205570-6D99-5A9E-5954-AC317970B18D}"/>
              </a:ext>
            </a:extLst>
          </p:cNvPr>
          <p:cNvPicPr>
            <a:picLocks noChangeAspect="1"/>
          </p:cNvPicPr>
          <p:nvPr/>
        </p:nvPicPr>
        <p:blipFill>
          <a:blip r:embed="rId3"/>
          <a:stretch>
            <a:fillRect/>
          </a:stretch>
        </p:blipFill>
        <p:spPr>
          <a:xfrm>
            <a:off x="1557347" y="3429000"/>
            <a:ext cx="9077306" cy="300905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267349"/>
            <a:ext cx="4380487" cy="3811588"/>
          </a:xfrm>
          <a:prstGeom prst="rect">
            <a:avLst/>
          </a:prstGeom>
        </p:spPr>
        <p:txBody>
          <a:bodyPr>
            <a:normAutofit/>
          </a:bodyPr>
          <a:lstStyle/>
          <a:p>
            <a:pPr marL="0" indent="0">
              <a:lnSpc>
                <a:spcPct val="100000"/>
              </a:lnSpc>
              <a:spcBef>
                <a:spcPts val="1400"/>
              </a:spcBef>
              <a:buNone/>
            </a:pPr>
            <a:r>
              <a:rPr lang="en-US" sz="1800" dirty="0">
                <a:solidFill>
                  <a:schemeClr val="tx1">
                    <a:lumMod val="95000"/>
                    <a:lumOff val="5000"/>
                  </a:schemeClr>
                </a:solidFill>
              </a:rPr>
              <a:t>The bar chart opposite shows the relative success rate by Orbit type. </a:t>
            </a:r>
          </a:p>
          <a:p>
            <a:pPr marL="0" indent="0">
              <a:lnSpc>
                <a:spcPct val="100000"/>
              </a:lnSpc>
              <a:spcBef>
                <a:spcPts val="1400"/>
              </a:spcBef>
              <a:buNone/>
            </a:pPr>
            <a:r>
              <a:rPr lang="en-US" sz="1800" dirty="0">
                <a:solidFill>
                  <a:schemeClr val="tx1">
                    <a:lumMod val="95000"/>
                    <a:lumOff val="5000"/>
                  </a:schemeClr>
                </a:solidFill>
              </a:rPr>
              <a:t>It’s clear to see that the most successful Orbit types are ES-L1, GEO, HEO &amp; SSO. </a:t>
            </a:r>
          </a:p>
          <a:p>
            <a:pPr marL="0" indent="0">
              <a:lnSpc>
                <a:spcPct val="100000"/>
              </a:lnSpc>
              <a:spcBef>
                <a:spcPts val="1400"/>
              </a:spcBef>
              <a:buNone/>
            </a:pPr>
            <a:r>
              <a:rPr lang="en-US" sz="1800" dirty="0">
                <a:solidFill>
                  <a:schemeClr val="tx1">
                    <a:lumMod val="95000"/>
                    <a:lumOff val="5000"/>
                  </a:schemeClr>
                </a:solidFill>
              </a:rPr>
              <a:t>They all had a mean success rates of 100%. At the opposite end of the scale, Orbit type SO had a 0% success rate</a:t>
            </a:r>
          </a:p>
          <a:p>
            <a:pPr>
              <a:lnSpc>
                <a:spcPct val="100000"/>
              </a:lnSpc>
              <a:spcBef>
                <a:spcPts val="1400"/>
              </a:spcBef>
            </a:pPr>
            <a:endParaRPr lang="en-US" sz="1800" dirty="0">
              <a:solidFill>
                <a:schemeClr val="tx1">
                  <a:lumMod val="95000"/>
                  <a:lumOff val="5000"/>
                </a:schemeClr>
              </a:solidFil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0" y="928131"/>
            <a:ext cx="10515600" cy="680257"/>
          </a:xfrm>
          <a:prstGeom prst="rect">
            <a:avLst/>
          </a:prstGeom>
        </p:spPr>
        <p:txBody>
          <a:bodyPr vert="horz" lIns="91440" tIns="45720" rIns="91440" bIns="45720" rtlCol="0" anchor="ctr">
            <a:normAutofit lnSpcReduction="1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Success Rate vs. Orbit Type</a:t>
            </a:r>
          </a:p>
        </p:txBody>
      </p:sp>
      <p:pic>
        <p:nvPicPr>
          <p:cNvPr id="6" name="Picture 5">
            <a:extLst>
              <a:ext uri="{FF2B5EF4-FFF2-40B4-BE49-F238E27FC236}">
                <a16:creationId xmlns:a16="http://schemas.microsoft.com/office/drawing/2014/main" id="{7FBE8002-EC44-18FD-446C-FF63E8F509D0}"/>
              </a:ext>
            </a:extLst>
          </p:cNvPr>
          <p:cNvPicPr>
            <a:picLocks noChangeAspect="1"/>
          </p:cNvPicPr>
          <p:nvPr/>
        </p:nvPicPr>
        <p:blipFill>
          <a:blip r:embed="rId3"/>
          <a:stretch>
            <a:fillRect/>
          </a:stretch>
        </p:blipFill>
        <p:spPr>
          <a:xfrm>
            <a:off x="5494934" y="2194081"/>
            <a:ext cx="5725324" cy="418205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9300" y="2181310"/>
            <a:ext cx="4284310" cy="3811588"/>
          </a:xfrm>
          <a:prstGeom prst="rect">
            <a:avLst/>
          </a:prstGeom>
        </p:spPr>
        <p:txBody>
          <a:bodyPr>
            <a:normAutofit/>
          </a:bodyPr>
          <a:lstStyle/>
          <a:p>
            <a:pPr>
              <a:lnSpc>
                <a:spcPct val="100000"/>
              </a:lnSpc>
              <a:spcBef>
                <a:spcPts val="1400"/>
              </a:spcBef>
            </a:pPr>
            <a:r>
              <a:rPr lang="en-US" sz="1800" dirty="0">
                <a:solidFill>
                  <a:schemeClr val="tx1">
                    <a:lumMod val="95000"/>
                    <a:lumOff val="5000"/>
                  </a:schemeClr>
                </a:solidFill>
              </a:rPr>
              <a:t>The scatter plot of flight number vs orbit type shows some interesting patterns.</a:t>
            </a:r>
          </a:p>
          <a:p>
            <a:pPr>
              <a:lnSpc>
                <a:spcPct val="100000"/>
              </a:lnSpc>
              <a:spcBef>
                <a:spcPts val="1400"/>
              </a:spcBef>
            </a:pPr>
            <a:r>
              <a:rPr lang="en-US" sz="1800" dirty="0">
                <a:solidFill>
                  <a:schemeClr val="tx1">
                    <a:lumMod val="95000"/>
                    <a:lumOff val="5000"/>
                  </a:schemeClr>
                </a:solidFill>
              </a:rPr>
              <a:t>At LEO, success seems to be related to higher flight numbers, whereas at GTO, there is no clear relationship.</a:t>
            </a:r>
          </a:p>
          <a:p>
            <a:pPr>
              <a:lnSpc>
                <a:spcPct val="100000"/>
              </a:lnSpc>
              <a:spcBef>
                <a:spcPts val="1400"/>
              </a:spcBef>
            </a:pPr>
            <a:r>
              <a:rPr lang="en-US" sz="1800" dirty="0">
                <a:solidFill>
                  <a:schemeClr val="tx1">
                    <a:lumMod val="95000"/>
                    <a:lumOff val="5000"/>
                  </a:schemeClr>
                </a:solidFill>
              </a:rPr>
              <a:t>VLEO became the most popular orbit for later flight numbers (&gt;60)</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969183" y="986400"/>
            <a:ext cx="10515600" cy="696985"/>
          </a:xfrm>
          <a:prstGeom prst="rect">
            <a:avLst/>
          </a:prstGeom>
        </p:spPr>
        <p:txBody>
          <a:bodyPr vert="horz" lIns="91440" tIns="45720" rIns="91440" bIns="45720" rtlCol="0" anchor="ctr">
            <a:normAutofit lnSpcReduction="1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Flight Number vs. Orbit Type</a:t>
            </a:r>
          </a:p>
        </p:txBody>
      </p:sp>
      <p:pic>
        <p:nvPicPr>
          <p:cNvPr id="6" name="Picture 5">
            <a:extLst>
              <a:ext uri="{FF2B5EF4-FFF2-40B4-BE49-F238E27FC236}">
                <a16:creationId xmlns:a16="http://schemas.microsoft.com/office/drawing/2014/main" id="{705BA94B-5B46-B5E0-DAEF-C9AB17D21DCA}"/>
              </a:ext>
            </a:extLst>
          </p:cNvPr>
          <p:cNvPicPr>
            <a:picLocks noChangeAspect="1"/>
          </p:cNvPicPr>
          <p:nvPr/>
        </p:nvPicPr>
        <p:blipFill>
          <a:blip r:embed="rId3"/>
          <a:stretch>
            <a:fillRect/>
          </a:stretch>
        </p:blipFill>
        <p:spPr>
          <a:xfrm>
            <a:off x="5673722" y="2181310"/>
            <a:ext cx="5811061" cy="418205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7333" y="2262885"/>
            <a:ext cx="4343165" cy="3811588"/>
          </a:xfrm>
          <a:prstGeom prst="rect">
            <a:avLst/>
          </a:prstGeom>
        </p:spPr>
        <p:txBody>
          <a:bodyPr>
            <a:normAutofit/>
          </a:bodyPr>
          <a:lstStyle/>
          <a:p>
            <a:pPr>
              <a:lnSpc>
                <a:spcPct val="100000"/>
              </a:lnSpc>
              <a:spcBef>
                <a:spcPts val="1400"/>
              </a:spcBef>
            </a:pPr>
            <a:r>
              <a:rPr lang="en-US" sz="1800" dirty="0">
                <a:solidFill>
                  <a:schemeClr val="tx1">
                    <a:lumMod val="95000"/>
                    <a:lumOff val="5000"/>
                  </a:schemeClr>
                </a:solidFill>
              </a:rPr>
              <a:t>The chart illustrates that for LEO &amp; ISS, heavier payloads are more successful</a:t>
            </a:r>
          </a:p>
          <a:p>
            <a:pPr>
              <a:lnSpc>
                <a:spcPct val="100000"/>
              </a:lnSpc>
              <a:spcBef>
                <a:spcPts val="1400"/>
              </a:spcBef>
            </a:pPr>
            <a:r>
              <a:rPr lang="en-US" sz="1800" dirty="0">
                <a:solidFill>
                  <a:schemeClr val="tx1">
                    <a:lumMod val="95000"/>
                    <a:lumOff val="5000"/>
                  </a:schemeClr>
                </a:solidFill>
              </a:rPr>
              <a:t>Again, it is difficult to identify any clear pattern for successful landings at GTO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977045" y="1108739"/>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Payload vs. Orbit Type</a:t>
            </a:r>
          </a:p>
        </p:txBody>
      </p:sp>
      <p:pic>
        <p:nvPicPr>
          <p:cNvPr id="6" name="Picture 5">
            <a:extLst>
              <a:ext uri="{FF2B5EF4-FFF2-40B4-BE49-F238E27FC236}">
                <a16:creationId xmlns:a16="http://schemas.microsoft.com/office/drawing/2014/main" id="{64E8BD1E-E482-3EC4-4E79-A0C535A11178}"/>
              </a:ext>
            </a:extLst>
          </p:cNvPr>
          <p:cNvPicPr>
            <a:picLocks noChangeAspect="1"/>
          </p:cNvPicPr>
          <p:nvPr/>
        </p:nvPicPr>
        <p:blipFill>
          <a:blip r:embed="rId3"/>
          <a:stretch>
            <a:fillRect/>
          </a:stretch>
        </p:blipFill>
        <p:spPr>
          <a:xfrm>
            <a:off x="5642072" y="2197570"/>
            <a:ext cx="6144482" cy="422969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150729"/>
            <a:ext cx="4387543" cy="3811588"/>
          </a:xfrm>
          <a:prstGeom prst="rect">
            <a:avLst/>
          </a:prstGeom>
        </p:spPr>
        <p:txBody>
          <a:bodyPr>
            <a:normAutofit/>
          </a:bodyPr>
          <a:lstStyle/>
          <a:p>
            <a:pPr>
              <a:lnSpc>
                <a:spcPct val="100000"/>
              </a:lnSpc>
              <a:spcBef>
                <a:spcPts val="1400"/>
              </a:spcBef>
            </a:pPr>
            <a:r>
              <a:rPr lang="en-US" sz="1800" dirty="0">
                <a:solidFill>
                  <a:schemeClr val="tx1">
                    <a:lumMod val="95000"/>
                    <a:lumOff val="5000"/>
                  </a:schemeClr>
                </a:solidFill>
              </a:rPr>
              <a:t>Despite a fall in 2018, the average success rate for landings has increased every year from 2013 to 2019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916660" y="1100599"/>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Launch Success Yearly Trend</a:t>
            </a:r>
          </a:p>
        </p:txBody>
      </p:sp>
      <p:grpSp>
        <p:nvGrpSpPr>
          <p:cNvPr id="2" name="Group 1">
            <a:extLst>
              <a:ext uri="{FF2B5EF4-FFF2-40B4-BE49-F238E27FC236}">
                <a16:creationId xmlns:a16="http://schemas.microsoft.com/office/drawing/2014/main" id="{D61CCFCE-A531-87B4-CFC3-1CE549346F9B}"/>
              </a:ext>
            </a:extLst>
          </p:cNvPr>
          <p:cNvGrpSpPr/>
          <p:nvPr/>
        </p:nvGrpSpPr>
        <p:grpSpPr>
          <a:xfrm>
            <a:off x="5550087" y="1935286"/>
            <a:ext cx="5689421" cy="4479577"/>
            <a:chOff x="5186193" y="1468755"/>
            <a:chExt cx="5689421" cy="4479577"/>
          </a:xfrm>
        </p:grpSpPr>
        <p:pic>
          <p:nvPicPr>
            <p:cNvPr id="6" name="Picture 5">
              <a:extLst>
                <a:ext uri="{FF2B5EF4-FFF2-40B4-BE49-F238E27FC236}">
                  <a16:creationId xmlns:a16="http://schemas.microsoft.com/office/drawing/2014/main" id="{5E86F774-F5CF-F1F9-D262-3808631EE405}"/>
                </a:ext>
              </a:extLst>
            </p:cNvPr>
            <p:cNvPicPr>
              <a:picLocks noChangeAspect="1"/>
            </p:cNvPicPr>
            <p:nvPr/>
          </p:nvPicPr>
          <p:blipFill>
            <a:blip r:embed="rId3"/>
            <a:stretch>
              <a:fillRect/>
            </a:stretch>
          </p:blipFill>
          <p:spPr>
            <a:xfrm>
              <a:off x="5617080" y="1899642"/>
              <a:ext cx="5258534" cy="4048690"/>
            </a:xfrm>
            <a:prstGeom prst="rect">
              <a:avLst/>
            </a:prstGeom>
          </p:spPr>
        </p:pic>
        <p:sp>
          <p:nvSpPr>
            <p:cNvPr id="7" name="TextBox 6">
              <a:extLst>
                <a:ext uri="{FF2B5EF4-FFF2-40B4-BE49-F238E27FC236}">
                  <a16:creationId xmlns:a16="http://schemas.microsoft.com/office/drawing/2014/main" id="{9DA505F3-DCAA-F840-8088-4C6AD8192E2D}"/>
                </a:ext>
              </a:extLst>
            </p:cNvPr>
            <p:cNvSpPr txBox="1"/>
            <p:nvPr/>
          </p:nvSpPr>
          <p:spPr>
            <a:xfrm>
              <a:off x="5186193" y="1899642"/>
              <a:ext cx="430887" cy="3554819"/>
            </a:xfrm>
            <a:prstGeom prst="rect">
              <a:avLst/>
            </a:prstGeom>
            <a:noFill/>
          </p:spPr>
          <p:txBody>
            <a:bodyPr vert="vert270" wrap="square" rtlCol="0">
              <a:spAutoFit/>
            </a:bodyPr>
            <a:lstStyle/>
            <a:p>
              <a:pPr algn="ctr"/>
              <a:r>
                <a:rPr lang="en-GB" sz="1600" dirty="0"/>
                <a:t>Average success rate</a:t>
              </a:r>
            </a:p>
          </p:txBody>
        </p:sp>
        <p:sp>
          <p:nvSpPr>
            <p:cNvPr id="8" name="TextBox 7">
              <a:extLst>
                <a:ext uri="{FF2B5EF4-FFF2-40B4-BE49-F238E27FC236}">
                  <a16:creationId xmlns:a16="http://schemas.microsoft.com/office/drawing/2014/main" id="{56203F4B-DD5A-AFBF-C085-4B7D29BC8B17}"/>
                </a:ext>
              </a:extLst>
            </p:cNvPr>
            <p:cNvSpPr txBox="1"/>
            <p:nvPr/>
          </p:nvSpPr>
          <p:spPr>
            <a:xfrm rot="5400000">
              <a:off x="8232520" y="-93211"/>
              <a:ext cx="430887" cy="3554819"/>
            </a:xfrm>
            <a:prstGeom prst="rect">
              <a:avLst/>
            </a:prstGeom>
            <a:noFill/>
          </p:spPr>
          <p:txBody>
            <a:bodyPr vert="vert270" wrap="square" rtlCol="0">
              <a:spAutoFit/>
            </a:bodyPr>
            <a:lstStyle/>
            <a:p>
              <a:pPr algn="ctr"/>
              <a:r>
                <a:rPr lang="en-GB" sz="1600" dirty="0"/>
                <a:t>Average success rate per year</a:t>
              </a:r>
            </a:p>
          </p:txBody>
        </p:sp>
      </p:grpSp>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tx1">
                    <a:lumMod val="95000"/>
                    <a:lumOff val="5000"/>
                  </a:schemeClr>
                </a:solidFill>
              </a:rPr>
              <a:t>The following names are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922410" y="1105235"/>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All Launch Site Names</a:t>
            </a:r>
          </a:p>
        </p:txBody>
      </p:sp>
      <p:pic>
        <p:nvPicPr>
          <p:cNvPr id="6" name="Picture 5">
            <a:extLst>
              <a:ext uri="{FF2B5EF4-FFF2-40B4-BE49-F238E27FC236}">
                <a16:creationId xmlns:a16="http://schemas.microsoft.com/office/drawing/2014/main" id="{9652AE42-14E1-1B30-35E0-D1BC4445109E}"/>
              </a:ext>
            </a:extLst>
          </p:cNvPr>
          <p:cNvPicPr>
            <a:picLocks noChangeAspect="1"/>
          </p:cNvPicPr>
          <p:nvPr/>
        </p:nvPicPr>
        <p:blipFill>
          <a:blip r:embed="rId3"/>
          <a:stretch>
            <a:fillRect/>
          </a:stretch>
        </p:blipFill>
        <p:spPr>
          <a:xfrm>
            <a:off x="1836893" y="2374535"/>
            <a:ext cx="1878605" cy="2268777"/>
          </a:xfrm>
          <a:prstGeom prst="rect">
            <a:avLst/>
          </a:prstGeom>
        </p:spPr>
      </p:pic>
      <p:pic>
        <p:nvPicPr>
          <p:cNvPr id="8" name="Picture 7">
            <a:extLst>
              <a:ext uri="{FF2B5EF4-FFF2-40B4-BE49-F238E27FC236}">
                <a16:creationId xmlns:a16="http://schemas.microsoft.com/office/drawing/2014/main" id="{FA46863E-3B9F-AB4D-82DA-F893E9838E41}"/>
              </a:ext>
            </a:extLst>
          </p:cNvPr>
          <p:cNvPicPr>
            <a:picLocks noChangeAspect="1"/>
          </p:cNvPicPr>
          <p:nvPr/>
        </p:nvPicPr>
        <p:blipFill>
          <a:blip r:embed="rId4"/>
          <a:stretch>
            <a:fillRect/>
          </a:stretch>
        </p:blipFill>
        <p:spPr>
          <a:xfrm>
            <a:off x="1220859" y="5286294"/>
            <a:ext cx="3353268" cy="247685"/>
          </a:xfrm>
          <a:prstGeom prst="rect">
            <a:avLst/>
          </a:prstGeom>
        </p:spPr>
      </p:pic>
      <p:sp>
        <p:nvSpPr>
          <p:cNvPr id="9" name="Content Placeholder 4">
            <a:extLst>
              <a:ext uri="{FF2B5EF4-FFF2-40B4-BE49-F238E27FC236}">
                <a16:creationId xmlns:a16="http://schemas.microsoft.com/office/drawing/2014/main" id="{A94524E4-6511-3A74-9700-2512ACC74707}"/>
              </a:ext>
            </a:extLst>
          </p:cNvPr>
          <p:cNvSpPr txBox="1">
            <a:spLocks/>
          </p:cNvSpPr>
          <p:nvPr/>
        </p:nvSpPr>
        <p:spPr>
          <a:xfrm>
            <a:off x="922410" y="4735684"/>
            <a:ext cx="9745589" cy="11012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tx1">
                    <a:lumMod val="95000"/>
                    <a:lumOff val="5000"/>
                  </a:schemeClr>
                </a:solidFill>
              </a:rPr>
              <a:t>The following SQL query was used to extract this information from the SPACEXTBL table:</a:t>
            </a:r>
          </a:p>
        </p:txBody>
      </p:sp>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CC1E-8A6D-4637-E79C-AD1090DCEF65}"/>
              </a:ext>
            </a:extLst>
          </p:cNvPr>
          <p:cNvSpPr>
            <a:spLocks noGrp="1"/>
          </p:cNvSpPr>
          <p:nvPr>
            <p:ph type="title"/>
          </p:nvPr>
        </p:nvSpPr>
        <p:spPr/>
        <p:txBody>
          <a:bodyPr/>
          <a:lstStyle/>
          <a:p>
            <a:r>
              <a:rPr lang="en-GB" dirty="0"/>
              <a:t>1. Executive Summary</a:t>
            </a:r>
          </a:p>
        </p:txBody>
      </p:sp>
      <p:pic>
        <p:nvPicPr>
          <p:cNvPr id="8" name="Picture Placeholder 7" descr="Astronaut in suit">
            <a:extLst>
              <a:ext uri="{FF2B5EF4-FFF2-40B4-BE49-F238E27FC236}">
                <a16:creationId xmlns:a16="http://schemas.microsoft.com/office/drawing/2014/main" id="{42465D9E-8F47-DE50-E4F2-3C7208462F16}"/>
              </a:ext>
            </a:extLst>
          </p:cNvPr>
          <p:cNvPicPr>
            <a:picLocks noGrp="1" noChangeAspect="1"/>
          </p:cNvPicPr>
          <p:nvPr>
            <p:ph type="pic" idx="1"/>
          </p:nvPr>
        </p:nvPicPr>
        <p:blipFill>
          <a:blip r:embed="rId2"/>
          <a:srcRect t="26934" b="26934"/>
          <a:stretch>
            <a:fillRect/>
          </a:stretch>
        </p:blipFill>
        <p:spPr/>
      </p:pic>
    </p:spTree>
    <p:extLst>
      <p:ext uri="{BB962C8B-B14F-4D97-AF65-F5344CB8AC3E}">
        <p14:creationId xmlns:p14="http://schemas.microsoft.com/office/powerpoint/2010/main" val="3580453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8002" y="1878986"/>
            <a:ext cx="9745589" cy="4351338"/>
          </a:xfrm>
          <a:prstGeom prst="rect">
            <a:avLst/>
          </a:prstGeom>
        </p:spPr>
        <p:txBody>
          <a:bodyPr>
            <a:normAutofit/>
          </a:bodyPr>
          <a:lstStyle/>
          <a:p>
            <a:pPr>
              <a:lnSpc>
                <a:spcPct val="100000"/>
              </a:lnSpc>
              <a:spcBef>
                <a:spcPts val="1400"/>
              </a:spcBef>
            </a:pPr>
            <a:r>
              <a:rPr lang="en-US" sz="1800" dirty="0">
                <a:solidFill>
                  <a:schemeClr val="tx1">
                    <a:lumMod val="95000"/>
                    <a:lumOff val="5000"/>
                  </a:schemeClr>
                </a:solidFill>
              </a:rPr>
              <a:t>Using the following SQL query, I was able to extract 5 records where launch site names began with ‘CCA’</a:t>
            </a:r>
          </a:p>
          <a:p>
            <a:pPr>
              <a:lnSpc>
                <a:spcPct val="100000"/>
              </a:lnSpc>
              <a:spcBef>
                <a:spcPts val="1400"/>
              </a:spcBef>
            </a:pPr>
            <a:endParaRPr lang="en-US" sz="1800" dirty="0">
              <a:solidFill>
                <a:schemeClr val="tx1">
                  <a:lumMod val="95000"/>
                  <a:lumOff val="5000"/>
                </a:schemeClr>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910228" y="1096673"/>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Launch Site Names Begin with 'CCA'</a:t>
            </a:r>
          </a:p>
        </p:txBody>
      </p:sp>
      <p:pic>
        <p:nvPicPr>
          <p:cNvPr id="6" name="Picture 5">
            <a:extLst>
              <a:ext uri="{FF2B5EF4-FFF2-40B4-BE49-F238E27FC236}">
                <a16:creationId xmlns:a16="http://schemas.microsoft.com/office/drawing/2014/main" id="{9EB4126E-6739-8A0A-7CE7-4AB846CC63EA}"/>
              </a:ext>
            </a:extLst>
          </p:cNvPr>
          <p:cNvPicPr>
            <a:picLocks noChangeAspect="1"/>
          </p:cNvPicPr>
          <p:nvPr/>
        </p:nvPicPr>
        <p:blipFill>
          <a:blip r:embed="rId3"/>
          <a:stretch>
            <a:fillRect/>
          </a:stretch>
        </p:blipFill>
        <p:spPr>
          <a:xfrm>
            <a:off x="2411161" y="3056108"/>
            <a:ext cx="6863579" cy="3174216"/>
          </a:xfrm>
          <a:prstGeom prst="rect">
            <a:avLst/>
          </a:prstGeom>
        </p:spPr>
      </p:pic>
      <p:pic>
        <p:nvPicPr>
          <p:cNvPr id="8" name="Picture 7">
            <a:extLst>
              <a:ext uri="{FF2B5EF4-FFF2-40B4-BE49-F238E27FC236}">
                <a16:creationId xmlns:a16="http://schemas.microsoft.com/office/drawing/2014/main" id="{8C843C62-12CF-DC05-2FC9-EF6E4559D652}"/>
              </a:ext>
            </a:extLst>
          </p:cNvPr>
          <p:cNvPicPr>
            <a:picLocks noChangeAspect="1"/>
          </p:cNvPicPr>
          <p:nvPr/>
        </p:nvPicPr>
        <p:blipFill>
          <a:blip r:embed="rId4"/>
          <a:stretch>
            <a:fillRect/>
          </a:stretch>
        </p:blipFill>
        <p:spPr>
          <a:xfrm>
            <a:off x="964789" y="2349176"/>
            <a:ext cx="4706007" cy="27626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8671" y="2030899"/>
            <a:ext cx="9745589" cy="4351338"/>
          </a:xfrm>
          <a:prstGeom prst="rect">
            <a:avLst/>
          </a:prstGeom>
        </p:spPr>
        <p:txBody>
          <a:bodyPr>
            <a:normAutofit/>
          </a:bodyPr>
          <a:lstStyle/>
          <a:p>
            <a:pPr>
              <a:lnSpc>
                <a:spcPct val="100000"/>
              </a:lnSpc>
              <a:spcBef>
                <a:spcPts val="1400"/>
              </a:spcBef>
            </a:pPr>
            <a:r>
              <a:rPr lang="en-US" sz="1800" dirty="0">
                <a:solidFill>
                  <a:schemeClr val="tx1">
                    <a:lumMod val="95000"/>
                    <a:lumOff val="5000"/>
                  </a:schemeClr>
                </a:solidFill>
              </a:rPr>
              <a:t>Using the following SQL query, I was able to calculate the total payload mass carried by boosters launched by NASA (CRS) was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908033" y="1094053"/>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Total Payload Mass</a:t>
            </a:r>
          </a:p>
        </p:txBody>
      </p:sp>
      <p:pic>
        <p:nvPicPr>
          <p:cNvPr id="8" name="Picture 7">
            <a:extLst>
              <a:ext uri="{FF2B5EF4-FFF2-40B4-BE49-F238E27FC236}">
                <a16:creationId xmlns:a16="http://schemas.microsoft.com/office/drawing/2014/main" id="{69B37503-2C32-1252-FB76-57DF2AA80343}"/>
              </a:ext>
            </a:extLst>
          </p:cNvPr>
          <p:cNvPicPr>
            <a:picLocks noChangeAspect="1"/>
          </p:cNvPicPr>
          <p:nvPr/>
        </p:nvPicPr>
        <p:blipFill>
          <a:blip r:embed="rId3"/>
          <a:stretch>
            <a:fillRect/>
          </a:stretch>
        </p:blipFill>
        <p:spPr>
          <a:xfrm>
            <a:off x="1083055" y="3094283"/>
            <a:ext cx="5544324" cy="14098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tx1">
                    <a:lumMod val="95000"/>
                    <a:lumOff val="5000"/>
                  </a:schemeClr>
                </a:solidFill>
              </a:rPr>
              <a:t>Using the following SQL query, I was able to calculate the average (mean) payload mass carried by the booster version F9 v1.1 was 2,928 kg:</a:t>
            </a:r>
          </a:p>
          <a:p>
            <a:pPr>
              <a:lnSpc>
                <a:spcPct val="100000"/>
              </a:lnSpc>
              <a:spcBef>
                <a:spcPts val="1400"/>
              </a:spcBef>
            </a:pPr>
            <a:endParaRPr lang="en-US" sz="1800" dirty="0">
              <a:solidFill>
                <a:schemeClr val="tx1">
                  <a:lumMod val="95000"/>
                  <a:lumOff val="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968419" y="1049977"/>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Average Payload Mass by F9 v1.1</a:t>
            </a:r>
          </a:p>
        </p:txBody>
      </p:sp>
      <p:pic>
        <p:nvPicPr>
          <p:cNvPr id="6" name="Picture 5">
            <a:extLst>
              <a:ext uri="{FF2B5EF4-FFF2-40B4-BE49-F238E27FC236}">
                <a16:creationId xmlns:a16="http://schemas.microsoft.com/office/drawing/2014/main" id="{A689297F-980C-9F9A-84C3-E3EECD5A42E1}"/>
              </a:ext>
            </a:extLst>
          </p:cNvPr>
          <p:cNvPicPr>
            <a:picLocks noChangeAspect="1"/>
          </p:cNvPicPr>
          <p:nvPr/>
        </p:nvPicPr>
        <p:blipFill>
          <a:blip r:embed="rId3"/>
          <a:stretch>
            <a:fillRect/>
          </a:stretch>
        </p:blipFill>
        <p:spPr>
          <a:xfrm>
            <a:off x="1218056" y="2846533"/>
            <a:ext cx="5887272" cy="14575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7333" y="1993576"/>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tx1">
                    <a:lumMod val="95000"/>
                    <a:lumOff val="5000"/>
                  </a:schemeClr>
                </a:solidFill>
              </a:rPr>
              <a:t>Using the following SQL query, I was able to find that first successful landing on ground pad was 22</a:t>
            </a:r>
            <a:r>
              <a:rPr lang="en-US" sz="1800" baseline="30000" dirty="0">
                <a:solidFill>
                  <a:schemeClr val="tx1">
                    <a:lumMod val="95000"/>
                    <a:lumOff val="5000"/>
                  </a:schemeClr>
                </a:solidFill>
              </a:rPr>
              <a:t>nd</a:t>
            </a:r>
            <a:r>
              <a:rPr lang="en-US" sz="1800" dirty="0">
                <a:solidFill>
                  <a:schemeClr val="tx1">
                    <a:lumMod val="95000"/>
                    <a:lumOff val="5000"/>
                  </a:schemeClr>
                </a:solidFill>
              </a:rPr>
              <a:t> December 2015:</a:t>
            </a:r>
          </a:p>
          <a:p>
            <a:pPr>
              <a:lnSpc>
                <a:spcPct val="100000"/>
              </a:lnSpc>
              <a:spcBef>
                <a:spcPts val="1400"/>
              </a:spcBef>
            </a:pPr>
            <a:endParaRPr lang="en-US" sz="1800" dirty="0">
              <a:solidFill>
                <a:schemeClr val="tx1">
                  <a:lumMod val="95000"/>
                  <a:lumOff val="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985671" y="991356"/>
            <a:ext cx="10515600" cy="622840"/>
          </a:xfrm>
          <a:prstGeom prst="rect">
            <a:avLst/>
          </a:prstGeom>
        </p:spPr>
        <p:txBody>
          <a:bodyPr vert="horz" lIns="91440" tIns="45720" rIns="91440" bIns="45720" rtlCol="0" anchor="ctr">
            <a:normAutofit fontScale="92500" lnSpcReduction="1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First Successful Ground Landing Date</a:t>
            </a:r>
          </a:p>
        </p:txBody>
      </p:sp>
      <p:pic>
        <p:nvPicPr>
          <p:cNvPr id="6" name="Picture 5">
            <a:extLst>
              <a:ext uri="{FF2B5EF4-FFF2-40B4-BE49-F238E27FC236}">
                <a16:creationId xmlns:a16="http://schemas.microsoft.com/office/drawing/2014/main" id="{F825A62E-3516-4A38-CE4F-A5A34E3C74EC}"/>
              </a:ext>
            </a:extLst>
          </p:cNvPr>
          <p:cNvPicPr>
            <a:picLocks noChangeAspect="1"/>
          </p:cNvPicPr>
          <p:nvPr/>
        </p:nvPicPr>
        <p:blipFill>
          <a:blip r:embed="rId3"/>
          <a:stretch>
            <a:fillRect/>
          </a:stretch>
        </p:blipFill>
        <p:spPr>
          <a:xfrm>
            <a:off x="1375436" y="2945114"/>
            <a:ext cx="5763429" cy="14098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98424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tx1">
                    <a:lumMod val="95000"/>
                    <a:lumOff val="5000"/>
                  </a:schemeClr>
                </a:solidFill>
              </a:rPr>
              <a:t>Using the following SQL query, I was able to list the names of the boosters of successful drone ship landings with payloads between 4,000 and 6,000 kg: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00812" y="1003861"/>
            <a:ext cx="10515600" cy="549049"/>
          </a:xfrm>
          <a:prstGeom prst="rect">
            <a:avLst/>
          </a:prstGeom>
        </p:spPr>
        <p:txBody>
          <a:bodyPr vert="horz" lIns="91440" tIns="45720" rIns="91440" bIns="45720" rtlCol="0" anchor="ctr">
            <a:normAutofit fontScale="625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Successful Drone Ship Landing with Payload between 4000 and 6000</a:t>
            </a:r>
          </a:p>
        </p:txBody>
      </p:sp>
      <p:sp>
        <p:nvSpPr>
          <p:cNvPr id="3" name="TextBox 2">
            <a:extLst>
              <a:ext uri="{FF2B5EF4-FFF2-40B4-BE49-F238E27FC236}">
                <a16:creationId xmlns:a16="http://schemas.microsoft.com/office/drawing/2014/main" id="{BA6E0D00-D3D9-F59F-C40F-136B59800A43}"/>
              </a:ext>
            </a:extLst>
          </p:cNvPr>
          <p:cNvSpPr txBox="1"/>
          <p:nvPr/>
        </p:nvSpPr>
        <p:spPr>
          <a:xfrm>
            <a:off x="1348991" y="2951723"/>
            <a:ext cx="9166607" cy="261610"/>
          </a:xfrm>
          <a:prstGeom prst="rect">
            <a:avLst/>
          </a:prstGeom>
          <a:noFill/>
        </p:spPr>
        <p:txBody>
          <a:bodyPr wrap="square">
            <a:spAutoFit/>
          </a:bodyPr>
          <a:lstStyle/>
          <a:p>
            <a:r>
              <a:rPr lang="en-GB" sz="1100" b="1" dirty="0">
                <a:solidFill>
                  <a:srgbClr val="7030A0"/>
                </a:solidFill>
              </a:rPr>
              <a:t>%</a:t>
            </a:r>
            <a:r>
              <a:rPr lang="en-GB" sz="1100" b="1" dirty="0" err="1">
                <a:solidFill>
                  <a:schemeClr val="accent6">
                    <a:lumMod val="75000"/>
                  </a:schemeClr>
                </a:solidFill>
              </a:rPr>
              <a:t>sql</a:t>
            </a:r>
            <a:r>
              <a:rPr lang="en-GB" sz="1100" b="1" dirty="0">
                <a:solidFill>
                  <a:schemeClr val="accent6">
                    <a:lumMod val="75000"/>
                  </a:schemeClr>
                </a:solidFill>
              </a:rPr>
              <a:t> </a:t>
            </a:r>
            <a:r>
              <a:rPr lang="en-GB" sz="1100" dirty="0"/>
              <a:t>SELECT BOOSTER_VERSION FROM SPACEXTBL WHERE PAYLOAD_MASS__KG_ between 4000 and 6000 AND LANDING_OUTCOME='Success (drone ship)'</a:t>
            </a:r>
          </a:p>
        </p:txBody>
      </p:sp>
      <p:pic>
        <p:nvPicPr>
          <p:cNvPr id="7" name="Picture 6">
            <a:extLst>
              <a:ext uri="{FF2B5EF4-FFF2-40B4-BE49-F238E27FC236}">
                <a16:creationId xmlns:a16="http://schemas.microsoft.com/office/drawing/2014/main" id="{2FF62CF3-F95C-601B-1C33-962A843E7D1A}"/>
              </a:ext>
            </a:extLst>
          </p:cNvPr>
          <p:cNvPicPr>
            <a:picLocks noChangeAspect="1"/>
          </p:cNvPicPr>
          <p:nvPr/>
        </p:nvPicPr>
        <p:blipFill>
          <a:blip r:embed="rId3"/>
          <a:stretch>
            <a:fillRect/>
          </a:stretch>
        </p:blipFill>
        <p:spPr>
          <a:xfrm>
            <a:off x="1348991" y="3429000"/>
            <a:ext cx="1381318" cy="148610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7332" y="1993576"/>
            <a:ext cx="9745589" cy="4351338"/>
          </a:xfrm>
          <a:prstGeom prst="rect">
            <a:avLst/>
          </a:prstGeom>
        </p:spPr>
        <p:txBody>
          <a:bodyPr>
            <a:normAutofit/>
          </a:bodyPr>
          <a:lstStyle/>
          <a:p>
            <a:pPr>
              <a:lnSpc>
                <a:spcPct val="100000"/>
              </a:lnSpc>
              <a:spcBef>
                <a:spcPts val="1400"/>
              </a:spcBef>
            </a:pPr>
            <a:r>
              <a:rPr lang="en-US" sz="1800" dirty="0">
                <a:solidFill>
                  <a:schemeClr val="tx1">
                    <a:lumMod val="95000"/>
                    <a:lumOff val="5000"/>
                  </a:schemeClr>
                </a:solidFill>
              </a:rPr>
              <a:t>Using the following SQL query, I was able to calculate that the total number (count) of successful and failed mission outcomes was 101: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908033" y="1037856"/>
            <a:ext cx="10515600" cy="549049"/>
          </a:xfrm>
          <a:prstGeom prst="rect">
            <a:avLst/>
          </a:prstGeom>
        </p:spPr>
        <p:txBody>
          <a:bodyPr vert="horz" lIns="91440" tIns="45720" rIns="91440" bIns="45720" rtlCol="0" anchor="ctr">
            <a:normAutofit fontScale="775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Total Number of Successful and Failure Mission Outcomes</a:t>
            </a:r>
          </a:p>
        </p:txBody>
      </p:sp>
      <p:pic>
        <p:nvPicPr>
          <p:cNvPr id="8" name="Picture 7">
            <a:extLst>
              <a:ext uri="{FF2B5EF4-FFF2-40B4-BE49-F238E27FC236}">
                <a16:creationId xmlns:a16="http://schemas.microsoft.com/office/drawing/2014/main" id="{E6BF8047-A509-9D22-5362-54F2912645E3}"/>
              </a:ext>
            </a:extLst>
          </p:cNvPr>
          <p:cNvPicPr>
            <a:picLocks noChangeAspect="1"/>
          </p:cNvPicPr>
          <p:nvPr/>
        </p:nvPicPr>
        <p:blipFill>
          <a:blip r:embed="rId3"/>
          <a:stretch>
            <a:fillRect/>
          </a:stretch>
        </p:blipFill>
        <p:spPr>
          <a:xfrm>
            <a:off x="1432533" y="2917428"/>
            <a:ext cx="7716327" cy="14003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1166" y="1986861"/>
            <a:ext cx="9650131" cy="4351338"/>
          </a:xfrm>
          <a:prstGeom prst="rect">
            <a:avLst/>
          </a:prstGeom>
        </p:spPr>
        <p:txBody>
          <a:bodyPr>
            <a:normAutofit/>
          </a:bodyPr>
          <a:lstStyle/>
          <a:p>
            <a:pPr>
              <a:lnSpc>
                <a:spcPct val="100000"/>
              </a:lnSpc>
              <a:spcBef>
                <a:spcPts val="1400"/>
              </a:spcBef>
            </a:pPr>
            <a:r>
              <a:rPr lang="en-US" sz="1800" dirty="0">
                <a:solidFill>
                  <a:schemeClr val="tx1">
                    <a:lumMod val="95000"/>
                    <a:lumOff val="5000"/>
                  </a:schemeClr>
                </a:solidFill>
              </a:rPr>
              <a:t>Using the following SQL query, I was able to find the names of the booster versions which carried the maximum payload:</a:t>
            </a:r>
          </a:p>
          <a:p>
            <a:pPr>
              <a:lnSpc>
                <a:spcPct val="100000"/>
              </a:lnSpc>
              <a:spcBef>
                <a:spcPts val="1400"/>
              </a:spcBef>
            </a:pPr>
            <a:endParaRPr lang="en-US" sz="1800" dirty="0">
              <a:solidFill>
                <a:schemeClr val="tx1">
                  <a:lumMod val="95000"/>
                  <a:lumOff val="5000"/>
                </a:schemeClr>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951166" y="1107959"/>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Boosters Carried Maximum Payload</a:t>
            </a:r>
          </a:p>
        </p:txBody>
      </p:sp>
      <p:pic>
        <p:nvPicPr>
          <p:cNvPr id="8" name="Picture 7">
            <a:extLst>
              <a:ext uri="{FF2B5EF4-FFF2-40B4-BE49-F238E27FC236}">
                <a16:creationId xmlns:a16="http://schemas.microsoft.com/office/drawing/2014/main" id="{CDA2B0F1-F4CE-85CB-B4EB-26BAF935F9AA}"/>
              </a:ext>
            </a:extLst>
          </p:cNvPr>
          <p:cNvPicPr>
            <a:picLocks noChangeAspect="1"/>
          </p:cNvPicPr>
          <p:nvPr/>
        </p:nvPicPr>
        <p:blipFill>
          <a:blip r:embed="rId3"/>
          <a:stretch>
            <a:fillRect/>
          </a:stretch>
        </p:blipFill>
        <p:spPr>
          <a:xfrm>
            <a:off x="1175966" y="2890547"/>
            <a:ext cx="8097380" cy="638264"/>
          </a:xfrm>
          <a:prstGeom prst="rect">
            <a:avLst/>
          </a:prstGeom>
        </p:spPr>
      </p:pic>
      <p:pic>
        <p:nvPicPr>
          <p:cNvPr id="10" name="Picture 9">
            <a:extLst>
              <a:ext uri="{FF2B5EF4-FFF2-40B4-BE49-F238E27FC236}">
                <a16:creationId xmlns:a16="http://schemas.microsoft.com/office/drawing/2014/main" id="{7A0C134B-5EC0-7670-4571-0A13A2F93631}"/>
              </a:ext>
            </a:extLst>
          </p:cNvPr>
          <p:cNvPicPr>
            <a:picLocks noChangeAspect="1"/>
          </p:cNvPicPr>
          <p:nvPr/>
        </p:nvPicPr>
        <p:blipFill>
          <a:blip r:embed="rId4"/>
          <a:stretch>
            <a:fillRect/>
          </a:stretch>
        </p:blipFill>
        <p:spPr>
          <a:xfrm>
            <a:off x="9578457" y="2890547"/>
            <a:ext cx="1247640" cy="3621882"/>
          </a:xfrm>
          <a:prstGeom prst="rect">
            <a:avLst/>
          </a:prstGeom>
        </p:spPr>
      </p:pic>
      <p:sp>
        <p:nvSpPr>
          <p:cNvPr id="11" name="Arrow: Bent 10">
            <a:extLst>
              <a:ext uri="{FF2B5EF4-FFF2-40B4-BE49-F238E27FC236}">
                <a16:creationId xmlns:a16="http://schemas.microsoft.com/office/drawing/2014/main" id="{F54D448B-FB10-1635-4953-E4A1ACCBE378}"/>
              </a:ext>
            </a:extLst>
          </p:cNvPr>
          <p:cNvSpPr/>
          <p:nvPr/>
        </p:nvSpPr>
        <p:spPr>
          <a:xfrm rot="10800000" flipH="1">
            <a:off x="8248339" y="3687509"/>
            <a:ext cx="1105318" cy="124599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8671" y="1946923"/>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tx1">
                    <a:lumMod val="95000"/>
                    <a:lumOff val="5000"/>
                  </a:schemeClr>
                </a:solidFill>
              </a:rPr>
              <a:t>Using the following SQL query, I was able to find the failed launch records for the drone ship and booster versions in 2015:</a:t>
            </a:r>
          </a:p>
          <a:p>
            <a:pPr>
              <a:lnSpc>
                <a:spcPct val="100000"/>
              </a:lnSpc>
              <a:spcBef>
                <a:spcPts val="1400"/>
              </a:spcBef>
            </a:pPr>
            <a:endParaRPr lang="en-US" sz="1800" dirty="0">
              <a:solidFill>
                <a:schemeClr val="tx1">
                  <a:lumMod val="95000"/>
                  <a:lumOff val="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123694" y="1064861"/>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2015 Launch Records</a:t>
            </a:r>
          </a:p>
        </p:txBody>
      </p:sp>
      <p:pic>
        <p:nvPicPr>
          <p:cNvPr id="8" name="Picture 7">
            <a:extLst>
              <a:ext uri="{FF2B5EF4-FFF2-40B4-BE49-F238E27FC236}">
                <a16:creationId xmlns:a16="http://schemas.microsoft.com/office/drawing/2014/main" id="{F633DE5B-875B-2387-9788-5E091E094162}"/>
              </a:ext>
            </a:extLst>
          </p:cNvPr>
          <p:cNvPicPr>
            <a:picLocks noChangeAspect="1"/>
          </p:cNvPicPr>
          <p:nvPr/>
        </p:nvPicPr>
        <p:blipFill>
          <a:blip r:embed="rId3"/>
          <a:stretch>
            <a:fillRect/>
          </a:stretch>
        </p:blipFill>
        <p:spPr>
          <a:xfrm>
            <a:off x="669452" y="2923121"/>
            <a:ext cx="11223490" cy="140989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56333"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tx1">
                    <a:lumMod val="95000"/>
                    <a:lumOff val="5000"/>
                  </a:schemeClr>
                </a:solidFill>
              </a:rPr>
              <a:t>Using the following SQL query, I was able to rank, in descending order, the landing outcomes between 4</a:t>
            </a:r>
            <a:r>
              <a:rPr lang="en-US" sz="1800" baseline="30000" dirty="0">
                <a:solidFill>
                  <a:schemeClr val="tx1">
                    <a:lumMod val="95000"/>
                    <a:lumOff val="5000"/>
                  </a:schemeClr>
                </a:solidFill>
              </a:rPr>
              <a:t>th</a:t>
            </a:r>
            <a:r>
              <a:rPr lang="en-US" sz="1800" dirty="0">
                <a:solidFill>
                  <a:schemeClr val="tx1">
                    <a:lumMod val="95000"/>
                    <a:lumOff val="5000"/>
                  </a:schemeClr>
                </a:solidFill>
              </a:rPr>
              <a:t> June 2010 and 20</a:t>
            </a:r>
            <a:r>
              <a:rPr lang="en-US" sz="1800" baseline="30000" dirty="0">
                <a:solidFill>
                  <a:schemeClr val="tx1">
                    <a:lumMod val="95000"/>
                    <a:lumOff val="5000"/>
                  </a:schemeClr>
                </a:solidFill>
              </a:rPr>
              <a:t>th</a:t>
            </a:r>
            <a:r>
              <a:rPr lang="en-US" sz="1800" dirty="0">
                <a:solidFill>
                  <a:schemeClr val="tx1">
                    <a:lumMod val="95000"/>
                    <a:lumOff val="5000"/>
                  </a:schemeClr>
                </a:solidFill>
              </a:rPr>
              <a:t> March 2017:</a:t>
            </a:r>
          </a:p>
          <a:p>
            <a:pPr>
              <a:lnSpc>
                <a:spcPct val="100000"/>
              </a:lnSpc>
              <a:spcBef>
                <a:spcPts val="1400"/>
              </a:spcBef>
            </a:pPr>
            <a:endParaRPr lang="en-US" sz="1800" dirty="0">
              <a:solidFill>
                <a:schemeClr val="tx1">
                  <a:lumMod val="95000"/>
                  <a:lumOff val="5000"/>
                </a:schemeClr>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037430" y="1080129"/>
            <a:ext cx="10515600" cy="549049"/>
          </a:xfrm>
          <a:prstGeom prst="rect">
            <a:avLst/>
          </a:prstGeom>
        </p:spPr>
        <p:txBody>
          <a:bodyPr vert="horz" lIns="91440" tIns="45720" rIns="91440" bIns="45720" rtlCol="0" anchor="ctr">
            <a:normAutofit fontScale="775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Rank Landing Outcomes Between 2010-06-04 and 2017-03-20</a:t>
            </a:r>
          </a:p>
        </p:txBody>
      </p:sp>
      <p:pic>
        <p:nvPicPr>
          <p:cNvPr id="6" name="Picture 5">
            <a:extLst>
              <a:ext uri="{FF2B5EF4-FFF2-40B4-BE49-F238E27FC236}">
                <a16:creationId xmlns:a16="http://schemas.microsoft.com/office/drawing/2014/main" id="{23051B1C-64F6-97EB-4B39-1D20B3072B9F}"/>
              </a:ext>
            </a:extLst>
          </p:cNvPr>
          <p:cNvPicPr>
            <a:picLocks noChangeAspect="1"/>
          </p:cNvPicPr>
          <p:nvPr/>
        </p:nvPicPr>
        <p:blipFill>
          <a:blip r:embed="rId3"/>
          <a:stretch>
            <a:fillRect/>
          </a:stretch>
        </p:blipFill>
        <p:spPr>
          <a:xfrm>
            <a:off x="1165657" y="2767568"/>
            <a:ext cx="7373379" cy="325800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FABA2-30CD-2635-D197-8420BB33E7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E53D30-FBCD-22C4-525A-580AA7F82E8F}"/>
              </a:ext>
            </a:extLst>
          </p:cNvPr>
          <p:cNvSpPr>
            <a:spLocks noGrp="1"/>
          </p:cNvSpPr>
          <p:nvPr>
            <p:ph type="title"/>
          </p:nvPr>
        </p:nvSpPr>
        <p:spPr>
          <a:xfrm>
            <a:off x="1024128" y="662854"/>
            <a:ext cx="10345487" cy="1499616"/>
          </a:xfrm>
        </p:spPr>
        <p:txBody>
          <a:bodyPr/>
          <a:lstStyle/>
          <a:p>
            <a:r>
              <a:rPr lang="en-GB" dirty="0"/>
              <a:t>2. Proximity analysis of the launch sites</a:t>
            </a:r>
          </a:p>
        </p:txBody>
      </p:sp>
      <p:sp>
        <p:nvSpPr>
          <p:cNvPr id="3" name="Content Placeholder 2">
            <a:extLst>
              <a:ext uri="{FF2B5EF4-FFF2-40B4-BE49-F238E27FC236}">
                <a16:creationId xmlns:a16="http://schemas.microsoft.com/office/drawing/2014/main" id="{4224DD6E-82B3-6615-24EE-7E2D92FDED11}"/>
              </a:ext>
            </a:extLst>
          </p:cNvPr>
          <p:cNvSpPr>
            <a:spLocks noGrp="1"/>
          </p:cNvSpPr>
          <p:nvPr>
            <p:ph idx="1"/>
          </p:nvPr>
        </p:nvSpPr>
        <p:spPr/>
        <p:txBody>
          <a:bodyPr>
            <a:normAutofit/>
          </a:bodyPr>
          <a:lstStyle/>
          <a:p>
            <a:r>
              <a:rPr lang="en-GB" sz="1800" dirty="0"/>
              <a:t>The following slides provide details of the results from the proximity analysis using Folium. </a:t>
            </a:r>
          </a:p>
        </p:txBody>
      </p:sp>
    </p:spTree>
    <p:extLst>
      <p:ext uri="{BB962C8B-B14F-4D97-AF65-F5344CB8AC3E}">
        <p14:creationId xmlns:p14="http://schemas.microsoft.com/office/powerpoint/2010/main" val="3557615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B6A1B-55F1-BAA9-CC10-E845EFDA4855}"/>
              </a:ext>
            </a:extLst>
          </p:cNvPr>
          <p:cNvSpPr>
            <a:spLocks noGrp="1"/>
          </p:cNvSpPr>
          <p:nvPr>
            <p:ph type="title"/>
          </p:nvPr>
        </p:nvSpPr>
        <p:spPr>
          <a:xfrm>
            <a:off x="1024128" y="585216"/>
            <a:ext cx="9720072" cy="1499616"/>
          </a:xfrm>
        </p:spPr>
        <p:txBody>
          <a:bodyPr/>
          <a:lstStyle/>
          <a:p>
            <a:r>
              <a:rPr lang="en-GB" dirty="0"/>
              <a:t>Executive summary</a:t>
            </a:r>
          </a:p>
        </p:txBody>
      </p:sp>
      <p:sp>
        <p:nvSpPr>
          <p:cNvPr id="3" name="Content Placeholder 2">
            <a:extLst>
              <a:ext uri="{FF2B5EF4-FFF2-40B4-BE49-F238E27FC236}">
                <a16:creationId xmlns:a16="http://schemas.microsoft.com/office/drawing/2014/main" id="{BEA0B958-B340-BB6F-0E49-7CA93F3794A4}"/>
              </a:ext>
            </a:extLst>
          </p:cNvPr>
          <p:cNvSpPr>
            <a:spLocks noGrp="1"/>
          </p:cNvSpPr>
          <p:nvPr>
            <p:ph idx="1"/>
          </p:nvPr>
        </p:nvSpPr>
        <p:spPr>
          <a:xfrm>
            <a:off x="1024128" y="2047566"/>
            <a:ext cx="9720072" cy="4023360"/>
          </a:xfrm>
        </p:spPr>
        <p:txBody>
          <a:bodyPr>
            <a:noAutofit/>
          </a:bodyPr>
          <a:lstStyle/>
          <a:p>
            <a:r>
              <a:rPr lang="en-GB" sz="1800" dirty="0">
                <a:solidFill>
                  <a:schemeClr val="tx1">
                    <a:lumMod val="95000"/>
                    <a:lumOff val="5000"/>
                  </a:schemeClr>
                </a:solidFill>
              </a:rPr>
              <a:t>The purpose of this project was to predict, using various data science techniques, the likelihood of SpaceX’s Falcon 9 rockets landing successfully.</a:t>
            </a:r>
          </a:p>
          <a:p>
            <a:r>
              <a:rPr lang="en-GB" sz="1800" dirty="0">
                <a:solidFill>
                  <a:schemeClr val="tx1">
                    <a:lumMod val="95000"/>
                    <a:lumOff val="5000"/>
                  </a:schemeClr>
                </a:solidFill>
              </a:rPr>
              <a:t>Publicly available data was collected, prepared and analysed before evaluating the accuracy of four machine learning models to predict the outcome of launches. </a:t>
            </a:r>
          </a:p>
          <a:p>
            <a:r>
              <a:rPr lang="en-GB" sz="1800" dirty="0">
                <a:solidFill>
                  <a:schemeClr val="tx1">
                    <a:lumMod val="95000"/>
                    <a:lumOff val="5000"/>
                  </a:schemeClr>
                </a:solidFill>
              </a:rPr>
              <a:t>The main conclusions were:</a:t>
            </a:r>
          </a:p>
          <a:p>
            <a:pPr marL="457200" indent="-457200">
              <a:lnSpc>
                <a:spcPct val="100000"/>
              </a:lnSpc>
              <a:spcBef>
                <a:spcPts val="600"/>
              </a:spcBef>
              <a:buFont typeface="+mj-lt"/>
              <a:buAutoNum type="arabicPeriod"/>
            </a:pPr>
            <a:r>
              <a:rPr lang="en-US" sz="1800" dirty="0">
                <a:solidFill>
                  <a:schemeClr val="tx1">
                    <a:lumMod val="95000"/>
                    <a:lumOff val="5000"/>
                  </a:schemeClr>
                </a:solidFill>
              </a:rPr>
              <a:t>All models perform equally with a test accuracy of 83.33%</a:t>
            </a:r>
          </a:p>
          <a:p>
            <a:pPr marL="457200" indent="-457200">
              <a:lnSpc>
                <a:spcPct val="100000"/>
              </a:lnSpc>
              <a:spcBef>
                <a:spcPts val="600"/>
              </a:spcBef>
              <a:buFont typeface="+mj-lt"/>
              <a:buAutoNum type="arabicPeriod"/>
            </a:pPr>
            <a:r>
              <a:rPr lang="en-US" sz="1800" dirty="0">
                <a:solidFill>
                  <a:schemeClr val="tx1">
                    <a:lumMod val="95000"/>
                    <a:lumOff val="5000"/>
                  </a:schemeClr>
                </a:solidFill>
              </a:rPr>
              <a:t>As the Payload increases beyond 5,000 kg the success rate falls dramatically</a:t>
            </a:r>
          </a:p>
          <a:p>
            <a:pPr marL="457200" indent="-457200">
              <a:lnSpc>
                <a:spcPct val="100000"/>
              </a:lnSpc>
              <a:spcBef>
                <a:spcPts val="600"/>
              </a:spcBef>
              <a:buFont typeface="+mj-lt"/>
              <a:buAutoNum type="arabicPeriod"/>
            </a:pPr>
            <a:r>
              <a:rPr lang="en-US" sz="1800" dirty="0">
                <a:solidFill>
                  <a:schemeClr val="tx1">
                    <a:lumMod val="95000"/>
                    <a:lumOff val="5000"/>
                  </a:schemeClr>
                </a:solidFill>
              </a:rPr>
              <a:t>The launch site with the highest success rate of 76.9% is KSC LC-39A</a:t>
            </a:r>
          </a:p>
          <a:p>
            <a:pPr marL="457200" indent="-457200">
              <a:lnSpc>
                <a:spcPct val="100000"/>
              </a:lnSpc>
              <a:spcBef>
                <a:spcPts val="600"/>
              </a:spcBef>
              <a:buFont typeface="+mj-lt"/>
              <a:buAutoNum type="arabicPeriod"/>
            </a:pPr>
            <a:r>
              <a:rPr lang="en-GB" sz="1800" dirty="0">
                <a:solidFill>
                  <a:schemeClr val="tx1">
                    <a:lumMod val="95000"/>
                    <a:lumOff val="5000"/>
                  </a:schemeClr>
                </a:solidFill>
              </a:rPr>
              <a:t>Despite a fall in 2018, the average success rate for landings has increased every year from 2013 to 2019 </a:t>
            </a:r>
          </a:p>
          <a:p>
            <a:pPr marL="457200" indent="-457200">
              <a:lnSpc>
                <a:spcPct val="100000"/>
              </a:lnSpc>
              <a:spcBef>
                <a:spcPts val="600"/>
              </a:spcBef>
              <a:buFont typeface="+mj-lt"/>
              <a:buAutoNum type="arabicPeriod"/>
            </a:pPr>
            <a:r>
              <a:rPr lang="en-GB" sz="1800" dirty="0">
                <a:solidFill>
                  <a:schemeClr val="tx1">
                    <a:lumMod val="95000"/>
                    <a:lumOff val="5000"/>
                  </a:schemeClr>
                </a:solidFill>
              </a:rPr>
              <a:t>Orbit types ES-L1, GEO, HEO &amp; SSO all had a mean success rates of 100%. </a:t>
            </a:r>
          </a:p>
          <a:p>
            <a:endParaRPr lang="en-GB" sz="1800" dirty="0">
              <a:solidFill>
                <a:schemeClr val="tx1">
                  <a:lumMod val="95000"/>
                  <a:lumOff val="5000"/>
                </a:schemeClr>
              </a:solidFill>
            </a:endParaRPr>
          </a:p>
        </p:txBody>
      </p:sp>
    </p:spTree>
    <p:extLst>
      <p:ext uri="{BB962C8B-B14F-4D97-AF65-F5344CB8AC3E}">
        <p14:creationId xmlns:p14="http://schemas.microsoft.com/office/powerpoint/2010/main" val="4254268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1064861"/>
            <a:ext cx="10515600" cy="549049"/>
          </a:xfrm>
          <a:prstGeom prst="rect">
            <a:avLst/>
          </a:prstGeom>
        </p:spPr>
        <p:txBody>
          <a:bodyPr vert="horz" lIns="91440" tIns="45720" rIns="91440" bIns="45720" rtlCol="0" anchor="ctr">
            <a:normAutofit fontScale="77500" lnSpcReduction="20000"/>
          </a:bodyPr>
          <a:lstStyle>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Global map showing the location of all the launch sites </a:t>
            </a:r>
          </a:p>
        </p:txBody>
      </p:sp>
      <p:pic>
        <p:nvPicPr>
          <p:cNvPr id="6" name="Picture 5">
            <a:extLst>
              <a:ext uri="{FF2B5EF4-FFF2-40B4-BE49-F238E27FC236}">
                <a16:creationId xmlns:a16="http://schemas.microsoft.com/office/drawing/2014/main" id="{95AD40ED-A598-4A05-BA9C-8ED7947CD3CF}"/>
              </a:ext>
            </a:extLst>
          </p:cNvPr>
          <p:cNvPicPr>
            <a:picLocks noChangeAspect="1"/>
          </p:cNvPicPr>
          <p:nvPr/>
        </p:nvPicPr>
        <p:blipFill>
          <a:blip r:embed="rId3"/>
          <a:stretch>
            <a:fillRect/>
          </a:stretch>
        </p:blipFill>
        <p:spPr>
          <a:xfrm>
            <a:off x="770011" y="1919725"/>
            <a:ext cx="8087854" cy="4105848"/>
          </a:xfrm>
          <a:prstGeom prst="rect">
            <a:avLst/>
          </a:prstGeom>
        </p:spPr>
      </p:pic>
      <p:sp>
        <p:nvSpPr>
          <p:cNvPr id="7" name="Content Placeholder 4">
            <a:extLst>
              <a:ext uri="{FF2B5EF4-FFF2-40B4-BE49-F238E27FC236}">
                <a16:creationId xmlns:a16="http://schemas.microsoft.com/office/drawing/2014/main" id="{46CA8FC9-80F6-FF20-B808-C5F56D5A5EC7}"/>
              </a:ext>
            </a:extLst>
          </p:cNvPr>
          <p:cNvSpPr txBox="1">
            <a:spLocks/>
          </p:cNvSpPr>
          <p:nvPr/>
        </p:nvSpPr>
        <p:spPr>
          <a:xfrm>
            <a:off x="9099542" y="1919725"/>
            <a:ext cx="2610376"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tx1">
                    <a:lumMod val="95000"/>
                    <a:lumOff val="5000"/>
                  </a:schemeClr>
                </a:solidFill>
              </a:rPr>
              <a:t>From the map we can see that all the launch sites are located near the ocean and close to the equator. </a:t>
            </a:r>
          </a:p>
          <a:p>
            <a:pPr marL="0" indent="0">
              <a:lnSpc>
                <a:spcPct val="100000"/>
              </a:lnSpc>
              <a:spcBef>
                <a:spcPts val="1400"/>
              </a:spcBef>
              <a:buNone/>
            </a:pPr>
            <a:r>
              <a:rPr lang="en-US" sz="1400" dirty="0">
                <a:solidFill>
                  <a:schemeClr val="tx1">
                    <a:lumMod val="95000"/>
                    <a:lumOff val="5000"/>
                  </a:schemeClr>
                </a:solidFill>
              </a:rPr>
              <a:t>Being located near the ocean helps reduce the risk of launching near populated areas</a:t>
            </a:r>
          </a:p>
          <a:p>
            <a:pPr marL="0" indent="0">
              <a:lnSpc>
                <a:spcPct val="100000"/>
              </a:lnSpc>
              <a:spcBef>
                <a:spcPts val="1400"/>
              </a:spcBef>
              <a:buNone/>
            </a:pPr>
            <a:r>
              <a:rPr lang="en-US" sz="1400" dirty="0">
                <a:solidFill>
                  <a:schemeClr val="tx1">
                    <a:lumMod val="95000"/>
                    <a:lumOff val="5000"/>
                  </a:schemeClr>
                </a:solidFill>
              </a:rPr>
              <a:t>Being closer to the equator allows the rocket to take optimum advantage of the Earth’s rotational speed, giving the rockets an extra boost and reduce the amount of fuel needed.</a:t>
            </a:r>
          </a:p>
          <a:p>
            <a:pPr marL="0" indent="0">
              <a:lnSpc>
                <a:spcPct val="100000"/>
              </a:lnSpc>
              <a:spcBef>
                <a:spcPts val="1400"/>
              </a:spcBef>
              <a:buNone/>
            </a:pPr>
            <a:endParaRPr lang="en-US" sz="1400" dirty="0">
              <a:solidFill>
                <a:schemeClr val="tx1">
                  <a:lumMod val="95000"/>
                  <a:lumOff val="5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61196" y="1825625"/>
            <a:ext cx="3094892" cy="4351338"/>
          </a:xfrm>
          <a:prstGeom prst="rect">
            <a:avLst/>
          </a:prstGeom>
        </p:spPr>
        <p:txBody>
          <a:bodyPr lIns="91440" tIns="45720" rIns="91440" bIns="45720" anchor="t">
            <a:normAutofit/>
          </a:bodyPr>
          <a:lstStyle/>
          <a:p>
            <a:pPr>
              <a:spcBef>
                <a:spcPts val="1400"/>
              </a:spcBef>
            </a:pPr>
            <a:r>
              <a:rPr lang="en-US" sz="1600" dirty="0">
                <a:solidFill>
                  <a:schemeClr val="tx1">
                    <a:lumMod val="95000"/>
                    <a:lumOff val="5000"/>
                  </a:schemeClr>
                </a:solidFill>
              </a:rPr>
              <a:t>From the screenshot, the launch site CCAFS SLC-40 has been highlighted. </a:t>
            </a:r>
          </a:p>
          <a:p>
            <a:pPr>
              <a:spcBef>
                <a:spcPts val="1400"/>
              </a:spcBef>
            </a:pPr>
            <a:r>
              <a:rPr lang="en-US" sz="1600" dirty="0">
                <a:solidFill>
                  <a:schemeClr val="tx1">
                    <a:lumMod val="95000"/>
                    <a:lumOff val="5000"/>
                  </a:schemeClr>
                </a:solidFill>
              </a:rPr>
              <a:t>Red markers have been used to depict failed launches and green markers to highlight successful ones. </a:t>
            </a:r>
          </a:p>
          <a:p>
            <a:pPr>
              <a:spcBef>
                <a:spcPts val="1400"/>
              </a:spcBef>
            </a:pPr>
            <a:r>
              <a:rPr lang="en-US" sz="1600" dirty="0">
                <a:solidFill>
                  <a:schemeClr val="tx1">
                    <a:lumMod val="95000"/>
                    <a:lumOff val="5000"/>
                  </a:schemeClr>
                </a:solidFill>
              </a:rPr>
              <a:t>The image clearly shows that there were 4 failed launches and 3 successful ones at this site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933913" y="1027782"/>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Using markers to display launch records </a:t>
            </a:r>
          </a:p>
        </p:txBody>
      </p:sp>
      <p:pic>
        <p:nvPicPr>
          <p:cNvPr id="4" name="Picture 3">
            <a:extLst>
              <a:ext uri="{FF2B5EF4-FFF2-40B4-BE49-F238E27FC236}">
                <a16:creationId xmlns:a16="http://schemas.microsoft.com/office/drawing/2014/main" id="{F6BD4553-D2F1-6C15-D64D-1AD939DF6BBC}"/>
              </a:ext>
            </a:extLst>
          </p:cNvPr>
          <p:cNvPicPr>
            <a:picLocks noChangeAspect="1"/>
          </p:cNvPicPr>
          <p:nvPr/>
        </p:nvPicPr>
        <p:blipFill>
          <a:blip r:embed="rId3"/>
          <a:stretch>
            <a:fillRect/>
          </a:stretch>
        </p:blipFill>
        <p:spPr>
          <a:xfrm>
            <a:off x="1026297" y="2024083"/>
            <a:ext cx="7010949" cy="395442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931477" y="1066396"/>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Launch site distances to its proximities</a:t>
            </a:r>
          </a:p>
        </p:txBody>
      </p:sp>
      <p:sp>
        <p:nvSpPr>
          <p:cNvPr id="6" name="Content Placeholder 4">
            <a:extLst>
              <a:ext uri="{FF2B5EF4-FFF2-40B4-BE49-F238E27FC236}">
                <a16:creationId xmlns:a16="http://schemas.microsoft.com/office/drawing/2014/main" id="{651DE1E6-2D8E-6695-DE0D-368A832A52C1}"/>
              </a:ext>
            </a:extLst>
          </p:cNvPr>
          <p:cNvSpPr txBox="1">
            <a:spLocks/>
          </p:cNvSpPr>
          <p:nvPr/>
        </p:nvSpPr>
        <p:spPr>
          <a:xfrm>
            <a:off x="7035294" y="2092755"/>
            <a:ext cx="4302867" cy="29551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600" dirty="0">
                <a:solidFill>
                  <a:schemeClr val="tx1">
                    <a:lumMod val="95000"/>
                    <a:lumOff val="5000"/>
                  </a:schemeClr>
                </a:solidFill>
              </a:rPr>
              <a:t>Using blue lines, the distances from sites to nearby geographical features such as coastlines, railways and roads were plotted and calculated.</a:t>
            </a:r>
          </a:p>
          <a:p>
            <a:pPr marL="0" indent="0">
              <a:spcBef>
                <a:spcPts val="1400"/>
              </a:spcBef>
              <a:buNone/>
            </a:pPr>
            <a:r>
              <a:rPr lang="en-US" sz="1600" dirty="0">
                <a:solidFill>
                  <a:schemeClr val="tx1">
                    <a:lumMod val="95000"/>
                    <a:lumOff val="5000"/>
                  </a:schemeClr>
                </a:solidFill>
              </a:rPr>
              <a:t>For example, the distance to the coast from CCAFS SLC-40 is approximately 0.86km</a:t>
            </a:r>
          </a:p>
        </p:txBody>
      </p:sp>
      <p:pic>
        <p:nvPicPr>
          <p:cNvPr id="13" name="Picture 12">
            <a:extLst>
              <a:ext uri="{FF2B5EF4-FFF2-40B4-BE49-F238E27FC236}">
                <a16:creationId xmlns:a16="http://schemas.microsoft.com/office/drawing/2014/main" id="{7396F49D-5347-EB2F-A55B-0B658E34339C}"/>
              </a:ext>
            </a:extLst>
          </p:cNvPr>
          <p:cNvPicPr>
            <a:picLocks noChangeAspect="1"/>
          </p:cNvPicPr>
          <p:nvPr/>
        </p:nvPicPr>
        <p:blipFill>
          <a:blip r:embed="rId3"/>
          <a:stretch>
            <a:fillRect/>
          </a:stretch>
        </p:blipFill>
        <p:spPr>
          <a:xfrm>
            <a:off x="1198895" y="2052340"/>
            <a:ext cx="5547138" cy="411360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38D08-C5C7-F38E-2C51-C13FF82DA6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206BD-AAB9-A6C9-BD46-C9D5588BBE63}"/>
              </a:ext>
            </a:extLst>
          </p:cNvPr>
          <p:cNvSpPr>
            <a:spLocks noGrp="1"/>
          </p:cNvSpPr>
          <p:nvPr>
            <p:ph type="title"/>
          </p:nvPr>
        </p:nvSpPr>
        <p:spPr>
          <a:xfrm>
            <a:off x="1024128" y="662854"/>
            <a:ext cx="10345487" cy="1499616"/>
          </a:xfrm>
        </p:spPr>
        <p:txBody>
          <a:bodyPr/>
          <a:lstStyle/>
          <a:p>
            <a:r>
              <a:rPr lang="en-GB" dirty="0"/>
              <a:t>3. Interactive dashboard using </a:t>
            </a:r>
            <a:r>
              <a:rPr lang="en-GB" dirty="0" err="1"/>
              <a:t>Plotly</a:t>
            </a:r>
            <a:r>
              <a:rPr lang="en-GB" dirty="0"/>
              <a:t> Dash </a:t>
            </a:r>
          </a:p>
        </p:txBody>
      </p:sp>
      <p:sp>
        <p:nvSpPr>
          <p:cNvPr id="3" name="Content Placeholder 2">
            <a:extLst>
              <a:ext uri="{FF2B5EF4-FFF2-40B4-BE49-F238E27FC236}">
                <a16:creationId xmlns:a16="http://schemas.microsoft.com/office/drawing/2014/main" id="{6D5A26A2-D429-ED15-5B87-CB4DF5B3A4E7}"/>
              </a:ext>
            </a:extLst>
          </p:cNvPr>
          <p:cNvSpPr>
            <a:spLocks noGrp="1"/>
          </p:cNvSpPr>
          <p:nvPr>
            <p:ph idx="1"/>
          </p:nvPr>
        </p:nvSpPr>
        <p:spPr/>
        <p:txBody>
          <a:bodyPr>
            <a:normAutofit/>
          </a:bodyPr>
          <a:lstStyle/>
          <a:p>
            <a:r>
              <a:rPr lang="en-GB" sz="1800" dirty="0"/>
              <a:t>The following slides provide screenshots and explanations of the interactive dashboard created in </a:t>
            </a:r>
            <a:r>
              <a:rPr lang="en-GB" sz="1800" dirty="0" err="1"/>
              <a:t>Plotly</a:t>
            </a:r>
            <a:r>
              <a:rPr lang="en-GB" sz="1800" dirty="0"/>
              <a:t> Dash</a:t>
            </a:r>
          </a:p>
        </p:txBody>
      </p:sp>
    </p:spTree>
    <p:extLst>
      <p:ext uri="{BB962C8B-B14F-4D97-AF65-F5344CB8AC3E}">
        <p14:creationId xmlns:p14="http://schemas.microsoft.com/office/powerpoint/2010/main" val="3886377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9146" y="5559502"/>
            <a:ext cx="10393708" cy="549886"/>
          </a:xfrm>
          <a:prstGeom prst="rect">
            <a:avLst/>
          </a:prstGeom>
        </p:spPr>
        <p:txBody>
          <a:bodyPr lIns="91440" tIns="45720" rIns="91440" bIns="45720" anchor="t">
            <a:noAutofit/>
          </a:bodyPr>
          <a:lstStyle/>
          <a:p>
            <a:pPr>
              <a:lnSpc>
                <a:spcPct val="100000"/>
              </a:lnSpc>
              <a:spcBef>
                <a:spcPts val="600"/>
              </a:spcBef>
            </a:pPr>
            <a:r>
              <a:rPr lang="en-US" sz="1400" dirty="0">
                <a:solidFill>
                  <a:schemeClr val="tx1">
                    <a:lumMod val="95000"/>
                    <a:lumOff val="5000"/>
                  </a:schemeClr>
                </a:solidFill>
              </a:rPr>
              <a:t>The screenshot above from the Dash application shows the success count for all sites as a percentage of total successful launches</a:t>
            </a:r>
          </a:p>
          <a:p>
            <a:pPr>
              <a:lnSpc>
                <a:spcPct val="100000"/>
              </a:lnSpc>
              <a:spcBef>
                <a:spcPts val="600"/>
              </a:spcBef>
            </a:pPr>
            <a:r>
              <a:rPr lang="en-US" sz="1400" dirty="0">
                <a:solidFill>
                  <a:schemeClr val="tx1">
                    <a:lumMod val="95000"/>
                    <a:lumOff val="5000"/>
                  </a:schemeClr>
                </a:solidFill>
              </a:rPr>
              <a:t>KSC LC 39A contributed the highest percentage, accounting for 41.7% of all successful launches, whereas CCAFS SLC-40 had the lowest success rate at 12.5%</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023620" y="1023555"/>
            <a:ext cx="10515600" cy="549049"/>
          </a:xfrm>
          <a:prstGeom prst="rect">
            <a:avLst/>
          </a:prstGeom>
        </p:spPr>
        <p:txBody>
          <a:bodyPr vert="horz" lIns="91440" tIns="45720" rIns="91440" bIns="45720" rtlCol="0" anchor="ctr">
            <a:normAutofit fontScale="85000" lnSpcReduction="20000"/>
          </a:bodyPr>
          <a:lstStyle>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Total successful launches across all sites</a:t>
            </a:r>
          </a:p>
        </p:txBody>
      </p:sp>
      <p:pic>
        <p:nvPicPr>
          <p:cNvPr id="4" name="Picture 3">
            <a:extLst>
              <a:ext uri="{FF2B5EF4-FFF2-40B4-BE49-F238E27FC236}">
                <a16:creationId xmlns:a16="http://schemas.microsoft.com/office/drawing/2014/main" id="{A56729CB-D35C-E04C-D442-92177117EFC0}"/>
              </a:ext>
            </a:extLst>
          </p:cNvPr>
          <p:cNvPicPr>
            <a:picLocks noChangeAspect="1"/>
          </p:cNvPicPr>
          <p:nvPr/>
        </p:nvPicPr>
        <p:blipFill>
          <a:blip r:embed="rId3"/>
          <a:stretch>
            <a:fillRect/>
          </a:stretch>
        </p:blipFill>
        <p:spPr>
          <a:xfrm>
            <a:off x="1023620" y="2010239"/>
            <a:ext cx="8974395" cy="3216307"/>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30769" y="5514294"/>
            <a:ext cx="9860692" cy="1343706"/>
          </a:xfrm>
          <a:prstGeom prst="rect">
            <a:avLst/>
          </a:prstGeom>
        </p:spPr>
        <p:txBody>
          <a:bodyPr vert="horz" lIns="91440" tIns="45720" rIns="91440" bIns="45720" rtlCol="0" anchor="t">
            <a:noAutofit/>
          </a:bodyPr>
          <a:lstStyle/>
          <a:p>
            <a:pPr>
              <a:lnSpc>
                <a:spcPct val="100000"/>
              </a:lnSpc>
              <a:spcBef>
                <a:spcPts val="1400"/>
              </a:spcBef>
            </a:pPr>
            <a:r>
              <a:rPr lang="en-US" sz="1400" dirty="0">
                <a:solidFill>
                  <a:schemeClr val="tx1">
                    <a:lumMod val="95000"/>
                    <a:lumOff val="5000"/>
                  </a:schemeClr>
                </a:solidFill>
              </a:rPr>
              <a:t>Drilling down into the launch site with the highest success rate, KSC LC-39A, it is clear from the screenshot above that this site achieved a launch success rate of 76.9% versus a failure rate of 23.1%</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967596" y="1072173"/>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Launch site with the highest success ratio</a:t>
            </a:r>
          </a:p>
        </p:txBody>
      </p:sp>
      <p:pic>
        <p:nvPicPr>
          <p:cNvPr id="4" name="Picture 3">
            <a:extLst>
              <a:ext uri="{FF2B5EF4-FFF2-40B4-BE49-F238E27FC236}">
                <a16:creationId xmlns:a16="http://schemas.microsoft.com/office/drawing/2014/main" id="{764CD481-729E-EA1C-A87F-71C95D641849}"/>
              </a:ext>
            </a:extLst>
          </p:cNvPr>
          <p:cNvPicPr>
            <a:picLocks noChangeAspect="1"/>
          </p:cNvPicPr>
          <p:nvPr/>
        </p:nvPicPr>
        <p:blipFill>
          <a:blip r:embed="rId3"/>
          <a:stretch>
            <a:fillRect/>
          </a:stretch>
        </p:blipFill>
        <p:spPr>
          <a:xfrm>
            <a:off x="1130769" y="1994513"/>
            <a:ext cx="9930462" cy="3198478"/>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0462" y="4879289"/>
            <a:ext cx="11251075" cy="1560060"/>
          </a:xfrm>
          <a:prstGeom prst="rect">
            <a:avLst/>
          </a:prstGeom>
        </p:spPr>
        <p:txBody>
          <a:bodyPr lIns="91440" tIns="45720" rIns="91440" bIns="45720" anchor="t">
            <a:noAutofit/>
          </a:bodyPr>
          <a:lstStyle/>
          <a:p>
            <a:pPr>
              <a:lnSpc>
                <a:spcPct val="100000"/>
              </a:lnSpc>
              <a:spcBef>
                <a:spcPts val="600"/>
              </a:spcBef>
            </a:pPr>
            <a:r>
              <a:rPr lang="en-US" sz="1400" dirty="0">
                <a:solidFill>
                  <a:schemeClr val="tx1">
                    <a:lumMod val="95000"/>
                    <a:lumOff val="5000"/>
                  </a:schemeClr>
                </a:solidFill>
              </a:rPr>
              <a:t>This screenshot shows the launch outcome (success =1, failure = 0) for all sites</a:t>
            </a:r>
          </a:p>
          <a:p>
            <a:pPr>
              <a:lnSpc>
                <a:spcPct val="100000"/>
              </a:lnSpc>
              <a:spcBef>
                <a:spcPts val="600"/>
              </a:spcBef>
            </a:pPr>
            <a:r>
              <a:rPr lang="en-US" sz="1400" dirty="0">
                <a:solidFill>
                  <a:schemeClr val="tx1">
                    <a:lumMod val="95000"/>
                    <a:lumOff val="5000"/>
                  </a:schemeClr>
                </a:solidFill>
              </a:rPr>
              <a:t>The range slider for Payload has been set to 10,000 kg. From this, we can clearly see that the Booster version FT has the highest number of successful outcomes (green dots)</a:t>
            </a:r>
          </a:p>
          <a:p>
            <a:pPr>
              <a:lnSpc>
                <a:spcPct val="100000"/>
              </a:lnSpc>
              <a:spcBef>
                <a:spcPts val="600"/>
              </a:spcBef>
            </a:pPr>
            <a:r>
              <a:rPr lang="en-US" sz="1400" dirty="0">
                <a:solidFill>
                  <a:schemeClr val="tx1">
                    <a:lumMod val="95000"/>
                    <a:lumOff val="5000"/>
                  </a:schemeClr>
                </a:solidFill>
              </a:rPr>
              <a:t>We can also see that the most successful Payload (kg) is between 2k to 6k, however, this range also contains the most failures</a:t>
            </a:r>
          </a:p>
          <a:p>
            <a:pPr>
              <a:lnSpc>
                <a:spcPct val="100000"/>
              </a:lnSpc>
              <a:spcBef>
                <a:spcPts val="600"/>
              </a:spcBef>
            </a:pPr>
            <a:r>
              <a:rPr lang="en-US" sz="1400" dirty="0">
                <a:solidFill>
                  <a:schemeClr val="tx1">
                    <a:lumMod val="95000"/>
                    <a:lumOff val="5000"/>
                  </a:schemeClr>
                </a:solidFill>
              </a:rPr>
              <a:t>The next two slides show results for different Payload ranges by adjusting the Payload slider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0" y="1040650"/>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Payload versus Launch Outcome for all sites</a:t>
            </a:r>
          </a:p>
        </p:txBody>
      </p:sp>
      <p:pic>
        <p:nvPicPr>
          <p:cNvPr id="7" name="Picture 6">
            <a:extLst>
              <a:ext uri="{FF2B5EF4-FFF2-40B4-BE49-F238E27FC236}">
                <a16:creationId xmlns:a16="http://schemas.microsoft.com/office/drawing/2014/main" id="{D2FF6759-D376-9C79-49BA-91917EDD8ABD}"/>
              </a:ext>
            </a:extLst>
          </p:cNvPr>
          <p:cNvPicPr>
            <a:picLocks noChangeAspect="1"/>
          </p:cNvPicPr>
          <p:nvPr/>
        </p:nvPicPr>
        <p:blipFill>
          <a:blip r:embed="rId3"/>
          <a:stretch>
            <a:fillRect/>
          </a:stretch>
        </p:blipFill>
        <p:spPr>
          <a:xfrm>
            <a:off x="629941" y="1855763"/>
            <a:ext cx="10694225" cy="287680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DD10B-3FCE-68B4-7DCA-BF28EF5E867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100BB1-BF78-7F13-2A41-4C801E68E3E9}"/>
              </a:ext>
            </a:extLst>
          </p:cNvPr>
          <p:cNvSpPr>
            <a:spLocks noGrp="1"/>
          </p:cNvSpPr>
          <p:nvPr>
            <p:ph idx="4294967295"/>
          </p:nvPr>
        </p:nvSpPr>
        <p:spPr>
          <a:xfrm>
            <a:off x="470462" y="5437899"/>
            <a:ext cx="11251075" cy="1560060"/>
          </a:xfrm>
          <a:prstGeom prst="rect">
            <a:avLst/>
          </a:prstGeom>
        </p:spPr>
        <p:txBody>
          <a:bodyPr lIns="91440" tIns="45720" rIns="91440" bIns="45720" anchor="t">
            <a:normAutofit/>
          </a:bodyPr>
          <a:lstStyle/>
          <a:p>
            <a:pPr>
              <a:lnSpc>
                <a:spcPct val="100000"/>
              </a:lnSpc>
              <a:spcBef>
                <a:spcPts val="600"/>
              </a:spcBef>
            </a:pPr>
            <a:r>
              <a:rPr lang="en-US" sz="1400" dirty="0">
                <a:solidFill>
                  <a:schemeClr val="tx1">
                    <a:lumMod val="95000"/>
                    <a:lumOff val="5000"/>
                  </a:schemeClr>
                </a:solidFill>
              </a:rPr>
              <a:t>The Payload slider has been set to a maximum of 7,500kg. This enables us to zoom into the results for this range.</a:t>
            </a:r>
          </a:p>
          <a:p>
            <a:pPr>
              <a:lnSpc>
                <a:spcPct val="100000"/>
              </a:lnSpc>
              <a:spcBef>
                <a:spcPts val="600"/>
              </a:spcBef>
            </a:pPr>
            <a:r>
              <a:rPr lang="en-US" sz="1400" dirty="0">
                <a:solidFill>
                  <a:schemeClr val="tx1">
                    <a:lumMod val="95000"/>
                    <a:lumOff val="5000"/>
                  </a:schemeClr>
                </a:solidFill>
              </a:rPr>
              <a:t>It’s clear to see that there were no successful outcomes between 6,000 and 7,000 kg</a:t>
            </a:r>
          </a:p>
        </p:txBody>
      </p:sp>
      <p:sp>
        <p:nvSpPr>
          <p:cNvPr id="12" name="Title 1">
            <a:extLst>
              <a:ext uri="{FF2B5EF4-FFF2-40B4-BE49-F238E27FC236}">
                <a16:creationId xmlns:a16="http://schemas.microsoft.com/office/drawing/2014/main" id="{4F32FD06-C914-98B3-DADD-A5D0C75FDC5F}"/>
              </a:ext>
            </a:extLst>
          </p:cNvPr>
          <p:cNvSpPr txBox="1">
            <a:spLocks/>
          </p:cNvSpPr>
          <p:nvPr/>
        </p:nvSpPr>
        <p:spPr>
          <a:xfrm>
            <a:off x="987022" y="979837"/>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Payload range up to 7,500 kg</a:t>
            </a:r>
          </a:p>
        </p:txBody>
      </p:sp>
      <p:pic>
        <p:nvPicPr>
          <p:cNvPr id="4" name="Picture 3">
            <a:extLst>
              <a:ext uri="{FF2B5EF4-FFF2-40B4-BE49-F238E27FC236}">
                <a16:creationId xmlns:a16="http://schemas.microsoft.com/office/drawing/2014/main" id="{E336C729-DF14-E58F-FCB3-DA5468E10F82}"/>
              </a:ext>
            </a:extLst>
          </p:cNvPr>
          <p:cNvPicPr>
            <a:picLocks noChangeAspect="1"/>
          </p:cNvPicPr>
          <p:nvPr/>
        </p:nvPicPr>
        <p:blipFill>
          <a:blip r:embed="rId3"/>
          <a:stretch>
            <a:fillRect/>
          </a:stretch>
        </p:blipFill>
        <p:spPr>
          <a:xfrm>
            <a:off x="470462" y="2071244"/>
            <a:ext cx="11257783" cy="308873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993179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1379A-7515-CCCE-66C8-C2A4C590BE0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FE23709-EF85-4D47-C603-B6796EA21A3F}"/>
              </a:ext>
            </a:extLst>
          </p:cNvPr>
          <p:cNvSpPr>
            <a:spLocks noGrp="1"/>
          </p:cNvSpPr>
          <p:nvPr>
            <p:ph idx="4294967295"/>
          </p:nvPr>
        </p:nvSpPr>
        <p:spPr>
          <a:xfrm>
            <a:off x="831480" y="5198177"/>
            <a:ext cx="11251075" cy="1560060"/>
          </a:xfrm>
          <a:prstGeom prst="rect">
            <a:avLst/>
          </a:prstGeom>
        </p:spPr>
        <p:txBody>
          <a:bodyPr lIns="91440" tIns="45720" rIns="91440" bIns="45720" anchor="t">
            <a:normAutofit/>
          </a:bodyPr>
          <a:lstStyle/>
          <a:p>
            <a:pPr>
              <a:lnSpc>
                <a:spcPct val="100000"/>
              </a:lnSpc>
              <a:spcBef>
                <a:spcPts val="600"/>
              </a:spcBef>
            </a:pPr>
            <a:r>
              <a:rPr lang="en-US" sz="1400" dirty="0">
                <a:solidFill>
                  <a:schemeClr val="tx1">
                    <a:lumMod val="95000"/>
                    <a:lumOff val="5000"/>
                  </a:schemeClr>
                </a:solidFill>
              </a:rPr>
              <a:t>The Payload slider has been set to a maximum of 5,000kg. This enables us to zoom into the results for this range.</a:t>
            </a:r>
          </a:p>
          <a:p>
            <a:pPr>
              <a:lnSpc>
                <a:spcPct val="100000"/>
              </a:lnSpc>
              <a:spcBef>
                <a:spcPts val="600"/>
              </a:spcBef>
            </a:pPr>
            <a:r>
              <a:rPr lang="en-US" sz="1400" dirty="0">
                <a:solidFill>
                  <a:schemeClr val="tx1">
                    <a:lumMod val="95000"/>
                    <a:lumOff val="5000"/>
                  </a:schemeClr>
                </a:solidFill>
              </a:rPr>
              <a:t>It’s clear to see that between 1,000 and 2,000kg there was only 1 successful outcome using Booster version v1.1</a:t>
            </a:r>
          </a:p>
        </p:txBody>
      </p:sp>
      <p:pic>
        <p:nvPicPr>
          <p:cNvPr id="9" name="Picture 8">
            <a:extLst>
              <a:ext uri="{FF2B5EF4-FFF2-40B4-BE49-F238E27FC236}">
                <a16:creationId xmlns:a16="http://schemas.microsoft.com/office/drawing/2014/main" id="{D0AEA527-6667-031C-5C06-4443EF3445AC}"/>
              </a:ext>
            </a:extLst>
          </p:cNvPr>
          <p:cNvPicPr>
            <a:picLocks noChangeAspect="1"/>
          </p:cNvPicPr>
          <p:nvPr/>
        </p:nvPicPr>
        <p:blipFill>
          <a:blip r:embed="rId3"/>
          <a:stretch>
            <a:fillRect/>
          </a:stretch>
        </p:blipFill>
        <p:spPr>
          <a:xfrm>
            <a:off x="702773" y="1902889"/>
            <a:ext cx="11235027" cy="3052222"/>
          </a:xfrm>
          <a:prstGeom prst="rect">
            <a:avLst/>
          </a:prstGeom>
        </p:spPr>
        <p:style>
          <a:lnRef idx="2">
            <a:schemeClr val="dk1"/>
          </a:lnRef>
          <a:fillRef idx="1">
            <a:schemeClr val="lt1"/>
          </a:fillRef>
          <a:effectRef idx="0">
            <a:schemeClr val="dk1"/>
          </a:effectRef>
          <a:fontRef idx="minor">
            <a:schemeClr val="dk1"/>
          </a:fontRef>
        </p:style>
      </p:pic>
      <p:sp>
        <p:nvSpPr>
          <p:cNvPr id="2" name="Title 1">
            <a:extLst>
              <a:ext uri="{FF2B5EF4-FFF2-40B4-BE49-F238E27FC236}">
                <a16:creationId xmlns:a16="http://schemas.microsoft.com/office/drawing/2014/main" id="{464AE20E-027D-4EAB-4737-F67E9FD0A4A5}"/>
              </a:ext>
            </a:extLst>
          </p:cNvPr>
          <p:cNvSpPr txBox="1">
            <a:spLocks/>
          </p:cNvSpPr>
          <p:nvPr/>
        </p:nvSpPr>
        <p:spPr>
          <a:xfrm>
            <a:off x="1062487" y="1044035"/>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Payload range up to 5,000 kg</a:t>
            </a:r>
          </a:p>
        </p:txBody>
      </p:sp>
    </p:spTree>
    <p:extLst>
      <p:ext uri="{BB962C8B-B14F-4D97-AF65-F5344CB8AC3E}">
        <p14:creationId xmlns:p14="http://schemas.microsoft.com/office/powerpoint/2010/main" val="3518001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3FE39-FF36-32AD-8C2E-9BBD296F1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EF768-3D26-224A-54F6-7E011755FEF2}"/>
              </a:ext>
            </a:extLst>
          </p:cNvPr>
          <p:cNvSpPr>
            <a:spLocks noGrp="1"/>
          </p:cNvSpPr>
          <p:nvPr>
            <p:ph type="title"/>
          </p:nvPr>
        </p:nvSpPr>
        <p:spPr>
          <a:xfrm>
            <a:off x="1024128" y="662854"/>
            <a:ext cx="10345487" cy="1499616"/>
          </a:xfrm>
        </p:spPr>
        <p:txBody>
          <a:bodyPr/>
          <a:lstStyle/>
          <a:p>
            <a:r>
              <a:rPr lang="en-GB" dirty="0"/>
              <a:t>4. Predictive analysis</a:t>
            </a:r>
          </a:p>
        </p:txBody>
      </p:sp>
      <p:sp>
        <p:nvSpPr>
          <p:cNvPr id="3" name="Content Placeholder 2">
            <a:extLst>
              <a:ext uri="{FF2B5EF4-FFF2-40B4-BE49-F238E27FC236}">
                <a16:creationId xmlns:a16="http://schemas.microsoft.com/office/drawing/2014/main" id="{A6C1E226-3871-59A4-4582-F4BC4BBEE27B}"/>
              </a:ext>
            </a:extLst>
          </p:cNvPr>
          <p:cNvSpPr>
            <a:spLocks noGrp="1"/>
          </p:cNvSpPr>
          <p:nvPr>
            <p:ph idx="1"/>
          </p:nvPr>
        </p:nvSpPr>
        <p:spPr>
          <a:xfrm>
            <a:off x="828185" y="2313991"/>
            <a:ext cx="10345487" cy="4023360"/>
          </a:xfrm>
        </p:spPr>
        <p:txBody>
          <a:bodyPr>
            <a:normAutofit/>
          </a:bodyPr>
          <a:lstStyle/>
          <a:p>
            <a:r>
              <a:rPr lang="en-GB" sz="1800" dirty="0">
                <a:solidFill>
                  <a:schemeClr val="tx1">
                    <a:lumMod val="95000"/>
                    <a:lumOff val="5000"/>
                  </a:schemeClr>
                </a:solidFill>
              </a:rPr>
              <a:t>The following slides shows a comparison of how each of the predictive models performed based on their accuracy score. A confusion matrix, highlighting the number of true positives and false negatives, is also displayed.</a:t>
            </a:r>
          </a:p>
        </p:txBody>
      </p:sp>
    </p:spTree>
    <p:extLst>
      <p:ext uri="{BB962C8B-B14F-4D97-AF65-F5344CB8AC3E}">
        <p14:creationId xmlns:p14="http://schemas.microsoft.com/office/powerpoint/2010/main" val="1219078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18A21-44FD-4B18-D3CF-DC15ADB59D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9454C-EFCD-BDB7-383C-3EA8CEB44912}"/>
              </a:ext>
            </a:extLst>
          </p:cNvPr>
          <p:cNvSpPr>
            <a:spLocks noGrp="1"/>
          </p:cNvSpPr>
          <p:nvPr>
            <p:ph type="title"/>
          </p:nvPr>
        </p:nvSpPr>
        <p:spPr/>
        <p:txBody>
          <a:bodyPr/>
          <a:lstStyle/>
          <a:p>
            <a:r>
              <a:rPr lang="en-GB" dirty="0"/>
              <a:t>2. introduction</a:t>
            </a:r>
          </a:p>
        </p:txBody>
      </p:sp>
      <p:pic>
        <p:nvPicPr>
          <p:cNvPr id="6" name="Picture Placeholder 5" descr="Child wearing jetpack running in field">
            <a:extLst>
              <a:ext uri="{FF2B5EF4-FFF2-40B4-BE49-F238E27FC236}">
                <a16:creationId xmlns:a16="http://schemas.microsoft.com/office/drawing/2014/main" id="{F72C9AC1-9505-7CAA-C846-8049000F6D4A}"/>
              </a:ext>
            </a:extLst>
          </p:cNvPr>
          <p:cNvPicPr>
            <a:picLocks noGrp="1" noChangeAspect="1"/>
          </p:cNvPicPr>
          <p:nvPr>
            <p:ph type="pic" idx="1"/>
          </p:nvPr>
        </p:nvPicPr>
        <p:blipFill>
          <a:blip r:embed="rId2"/>
          <a:srcRect t="21868" b="21868"/>
          <a:stretch>
            <a:fillRect/>
          </a:stretch>
        </p:blipFill>
        <p:spPr/>
      </p:pic>
    </p:spTree>
    <p:extLst>
      <p:ext uri="{BB962C8B-B14F-4D97-AF65-F5344CB8AC3E}">
        <p14:creationId xmlns:p14="http://schemas.microsoft.com/office/powerpoint/2010/main" val="2464230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193059" y="2138833"/>
            <a:ext cx="4506907" cy="3811588"/>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tx1">
                    <a:lumMod val="95000"/>
                    <a:lumOff val="5000"/>
                  </a:schemeClr>
                </a:solidFill>
              </a:rPr>
              <a:t>The bar chart shows that models have the same accuracy score of 0.833</a:t>
            </a:r>
          </a:p>
          <a:p>
            <a:pPr>
              <a:lnSpc>
                <a:spcPct val="100000"/>
              </a:lnSpc>
              <a:spcBef>
                <a:spcPts val="1400"/>
              </a:spcBef>
            </a:pPr>
            <a:r>
              <a:rPr lang="en-US" sz="1800" dirty="0">
                <a:solidFill>
                  <a:schemeClr val="tx1">
                    <a:lumMod val="95000"/>
                    <a:lumOff val="5000"/>
                  </a:schemeClr>
                </a:solidFill>
              </a:rPr>
              <a:t>This is likely because the size of the test data is relatively small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200" y="927837"/>
            <a:ext cx="10515600" cy="549049"/>
          </a:xfrm>
          <a:prstGeom prst="rect">
            <a:avLst/>
          </a:prstGeom>
        </p:spPr>
        <p:txBody>
          <a:bodyPr vert="horz" lIns="91440" tIns="45720" rIns="91440" bIns="45720" rtlCol="0" anchor="ctr">
            <a:normAutofit fontScale="85000" lnSpcReduction="20000"/>
          </a:bodyPr>
          <a:lstStyle>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Classification Accuracy</a:t>
            </a:r>
          </a:p>
        </p:txBody>
      </p:sp>
      <p:pic>
        <p:nvPicPr>
          <p:cNvPr id="3" name="Picture 2">
            <a:extLst>
              <a:ext uri="{FF2B5EF4-FFF2-40B4-BE49-F238E27FC236}">
                <a16:creationId xmlns:a16="http://schemas.microsoft.com/office/drawing/2014/main" id="{A4E2C56A-7C38-04AF-CD35-84DEC19C5260}"/>
              </a:ext>
            </a:extLst>
          </p:cNvPr>
          <p:cNvPicPr>
            <a:picLocks noChangeAspect="1"/>
          </p:cNvPicPr>
          <p:nvPr/>
        </p:nvPicPr>
        <p:blipFill>
          <a:blip r:embed="rId3"/>
          <a:stretch>
            <a:fillRect/>
          </a:stretch>
        </p:blipFill>
        <p:spPr>
          <a:xfrm>
            <a:off x="964373" y="1905042"/>
            <a:ext cx="5716093" cy="415019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93998" y="2284518"/>
            <a:ext cx="4350937" cy="3811588"/>
          </a:xfrm>
          <a:prstGeom prst="rect">
            <a:avLst/>
          </a:prstGeom>
        </p:spPr>
        <p:txBody>
          <a:bodyPr>
            <a:normAutofit/>
          </a:bodyPr>
          <a:lstStyle/>
          <a:p>
            <a:pPr>
              <a:lnSpc>
                <a:spcPct val="100000"/>
              </a:lnSpc>
              <a:spcBef>
                <a:spcPts val="1400"/>
              </a:spcBef>
            </a:pPr>
            <a:r>
              <a:rPr lang="en-US" sz="1800" dirty="0">
                <a:solidFill>
                  <a:schemeClr val="tx1">
                    <a:lumMod val="95000"/>
                    <a:lumOff val="5000"/>
                  </a:schemeClr>
                </a:solidFill>
              </a:rPr>
              <a:t>This confusion matrix is the same for each classification model</a:t>
            </a:r>
          </a:p>
          <a:p>
            <a:pPr>
              <a:lnSpc>
                <a:spcPct val="100000"/>
              </a:lnSpc>
              <a:spcBef>
                <a:spcPts val="1400"/>
              </a:spcBef>
            </a:pPr>
            <a:r>
              <a:rPr lang="en-US" sz="1800" dirty="0">
                <a:solidFill>
                  <a:schemeClr val="tx1">
                    <a:lumMod val="95000"/>
                    <a:lumOff val="5000"/>
                  </a:schemeClr>
                </a:solidFill>
              </a:rPr>
              <a:t>All models have 12 True Positives &amp; 3 False Negatives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028804" y="1089495"/>
            <a:ext cx="10515600" cy="549049"/>
          </a:xfrm>
          <a:prstGeom prst="rect">
            <a:avLst/>
          </a:prstGeom>
        </p:spPr>
        <p:txBody>
          <a:bodyPr vert="horz" lIns="91440" tIns="45720" rIns="91440" bIns="45720" rtlCol="0" anchor="ctr">
            <a:normAutofit fontScale="85000" lnSpcReduction="20000"/>
          </a:bodyPr>
          <a:lstStyle>
            <a:defPPr rtl="0">
              <a:defRPr lang="en-gb"/>
            </a:defPPr>
            <a:lvl1pPr defTabSz="914400">
              <a:lnSpc>
                <a:spcPct val="80000"/>
              </a:lnSpc>
              <a:spcBef>
                <a:spcPct val="0"/>
              </a:spcBef>
              <a:buNone/>
              <a:defRPr sz="5000" cap="all" spc="100" baseline="0">
                <a:solidFill>
                  <a:schemeClr val="tx1">
                    <a:lumMod val="95000"/>
                    <a:lumOff val="5000"/>
                  </a:schemeClr>
                </a:solidFill>
                <a:latin typeface="+mj-lt"/>
                <a:ea typeface="+mj-ea"/>
                <a:cs typeface="+mj-cs"/>
              </a:defRPr>
            </a:lvl1pPr>
          </a:lstStyle>
          <a:p>
            <a:r>
              <a:rPr lang="en-US" dirty="0"/>
              <a:t>Confusion Matrix</a:t>
            </a:r>
          </a:p>
        </p:txBody>
      </p:sp>
      <p:pic>
        <p:nvPicPr>
          <p:cNvPr id="3" name="Picture 2">
            <a:extLst>
              <a:ext uri="{FF2B5EF4-FFF2-40B4-BE49-F238E27FC236}">
                <a16:creationId xmlns:a16="http://schemas.microsoft.com/office/drawing/2014/main" id="{50BEE378-BB90-152B-D242-685A65F6ECB9}"/>
              </a:ext>
            </a:extLst>
          </p:cNvPr>
          <p:cNvPicPr>
            <a:picLocks noChangeAspect="1"/>
          </p:cNvPicPr>
          <p:nvPr/>
        </p:nvPicPr>
        <p:blipFill>
          <a:blip r:embed="rId3"/>
          <a:stretch>
            <a:fillRect/>
          </a:stretch>
        </p:blipFill>
        <p:spPr>
          <a:xfrm>
            <a:off x="856939" y="2148830"/>
            <a:ext cx="4706007" cy="397247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7D49-04FE-B5AB-DEC3-FAA35410A5DD}"/>
              </a:ext>
            </a:extLst>
          </p:cNvPr>
          <p:cNvSpPr>
            <a:spLocks noGrp="1"/>
          </p:cNvSpPr>
          <p:nvPr>
            <p:ph type="title"/>
          </p:nvPr>
        </p:nvSpPr>
        <p:spPr/>
        <p:txBody>
          <a:bodyPr/>
          <a:lstStyle/>
          <a:p>
            <a:r>
              <a:rPr lang="en-GB" dirty="0"/>
              <a:t>5. Conclusion</a:t>
            </a:r>
          </a:p>
        </p:txBody>
      </p:sp>
      <p:pic>
        <p:nvPicPr>
          <p:cNvPr id="6" name="Picture Placeholder 5" descr="Puzzle">
            <a:extLst>
              <a:ext uri="{FF2B5EF4-FFF2-40B4-BE49-F238E27FC236}">
                <a16:creationId xmlns:a16="http://schemas.microsoft.com/office/drawing/2014/main" id="{33285B88-ED08-0974-2CCB-35AFE2692BB2}"/>
              </a:ext>
            </a:extLst>
          </p:cNvPr>
          <p:cNvPicPr>
            <a:picLocks noGrp="1" noChangeAspect="1"/>
          </p:cNvPicPr>
          <p:nvPr>
            <p:ph type="pic" idx="1"/>
          </p:nvPr>
        </p:nvPicPr>
        <p:blipFill>
          <a:blip r:embed="rId2"/>
          <a:srcRect t="21861" b="21861"/>
          <a:stretch>
            <a:fillRect/>
          </a:stretch>
        </p:blipFill>
        <p:spPr/>
      </p:pic>
      <p:sp>
        <p:nvSpPr>
          <p:cNvPr id="4" name="Text Placeholder 3">
            <a:extLst>
              <a:ext uri="{FF2B5EF4-FFF2-40B4-BE49-F238E27FC236}">
                <a16:creationId xmlns:a16="http://schemas.microsoft.com/office/drawing/2014/main" id="{27BF6639-46D7-7442-AC35-D9D97BD280F2}"/>
              </a:ext>
            </a:extLst>
          </p:cNvPr>
          <p:cNvSpPr>
            <a:spLocks noGrp="1"/>
          </p:cNvSpPr>
          <p:nvPr>
            <p:ph type="body" sz="half" idx="2"/>
          </p:nvPr>
        </p:nvSpPr>
        <p:spPr/>
        <p:txBody>
          <a:bodyPr/>
          <a:lstStyle/>
          <a:p>
            <a:endParaRPr lang="en-GB" dirty="0"/>
          </a:p>
        </p:txBody>
      </p:sp>
    </p:spTree>
    <p:extLst>
      <p:ext uri="{BB962C8B-B14F-4D97-AF65-F5344CB8AC3E}">
        <p14:creationId xmlns:p14="http://schemas.microsoft.com/office/powerpoint/2010/main" val="3994808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5F94E-9AE5-19A4-7C1D-59E2B15EC1B0}"/>
              </a:ext>
            </a:extLst>
          </p:cNvPr>
          <p:cNvSpPr>
            <a:spLocks noGrp="1"/>
          </p:cNvSpPr>
          <p:nvPr>
            <p:ph type="title"/>
          </p:nvPr>
        </p:nvSpPr>
        <p:spPr>
          <a:xfrm>
            <a:off x="1024128" y="593842"/>
            <a:ext cx="9720072" cy="1499616"/>
          </a:xfrm>
        </p:spPr>
        <p:txBody>
          <a:bodyPr/>
          <a:lstStyle/>
          <a:p>
            <a:r>
              <a:rPr lang="en-GB" dirty="0"/>
              <a:t>conclusion</a:t>
            </a:r>
          </a:p>
        </p:txBody>
      </p:sp>
      <p:sp>
        <p:nvSpPr>
          <p:cNvPr id="4" name="Content Placeholder 3">
            <a:extLst>
              <a:ext uri="{FF2B5EF4-FFF2-40B4-BE49-F238E27FC236}">
                <a16:creationId xmlns:a16="http://schemas.microsoft.com/office/drawing/2014/main" id="{511DF959-333C-8683-7C72-AA1FF644C1A2}"/>
              </a:ext>
            </a:extLst>
          </p:cNvPr>
          <p:cNvSpPr txBox="1">
            <a:spLocks/>
          </p:cNvSpPr>
          <p:nvPr/>
        </p:nvSpPr>
        <p:spPr>
          <a:xfrm>
            <a:off x="1024128" y="2252078"/>
            <a:ext cx="10414499" cy="435133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tx1">
                    <a:lumMod val="95000"/>
                    <a:lumOff val="5000"/>
                  </a:schemeClr>
                </a:solidFill>
              </a:rPr>
              <a:t>The following main conclusions can be drawn from this analysis:</a:t>
            </a:r>
          </a:p>
          <a:p>
            <a:pPr marL="457200" indent="-457200">
              <a:lnSpc>
                <a:spcPct val="100000"/>
              </a:lnSpc>
              <a:spcBef>
                <a:spcPts val="1400"/>
              </a:spcBef>
              <a:buFont typeface="+mj-lt"/>
              <a:buAutoNum type="arabicPeriod"/>
            </a:pPr>
            <a:r>
              <a:rPr lang="en-US" sz="1800" dirty="0">
                <a:solidFill>
                  <a:schemeClr val="tx1">
                    <a:lumMod val="95000"/>
                    <a:lumOff val="5000"/>
                  </a:schemeClr>
                </a:solidFill>
              </a:rPr>
              <a:t>All models perform equally with a test accuracy of 83.33%</a:t>
            </a:r>
          </a:p>
          <a:p>
            <a:pPr marL="457200" indent="-457200">
              <a:lnSpc>
                <a:spcPct val="100000"/>
              </a:lnSpc>
              <a:spcBef>
                <a:spcPts val="1400"/>
              </a:spcBef>
              <a:buFont typeface="+mj-lt"/>
              <a:buAutoNum type="arabicPeriod"/>
            </a:pPr>
            <a:r>
              <a:rPr lang="en-US" sz="1800" dirty="0">
                <a:solidFill>
                  <a:schemeClr val="tx1">
                    <a:lumMod val="95000"/>
                    <a:lumOff val="5000"/>
                  </a:schemeClr>
                </a:solidFill>
              </a:rPr>
              <a:t>As the Payload increases beyond 5,000 kg the success rate falls dramatically</a:t>
            </a:r>
          </a:p>
          <a:p>
            <a:pPr marL="457200" indent="-457200">
              <a:lnSpc>
                <a:spcPct val="100000"/>
              </a:lnSpc>
              <a:spcBef>
                <a:spcPts val="1400"/>
              </a:spcBef>
              <a:buFont typeface="+mj-lt"/>
              <a:buAutoNum type="arabicPeriod"/>
            </a:pPr>
            <a:r>
              <a:rPr lang="en-US" sz="1800" dirty="0">
                <a:solidFill>
                  <a:schemeClr val="tx1">
                    <a:lumMod val="95000"/>
                    <a:lumOff val="5000"/>
                  </a:schemeClr>
                </a:solidFill>
              </a:rPr>
              <a:t>The launch site with the highest success rate of 76.9% is KSC LC-39A</a:t>
            </a:r>
          </a:p>
          <a:p>
            <a:pPr marL="457200" indent="-457200">
              <a:lnSpc>
                <a:spcPct val="100000"/>
              </a:lnSpc>
              <a:spcBef>
                <a:spcPts val="1400"/>
              </a:spcBef>
              <a:buFont typeface="+mj-lt"/>
              <a:buAutoNum type="arabicPeriod"/>
            </a:pPr>
            <a:r>
              <a:rPr lang="en-GB" sz="1800" dirty="0">
                <a:solidFill>
                  <a:schemeClr val="tx1">
                    <a:lumMod val="95000"/>
                    <a:lumOff val="5000"/>
                  </a:schemeClr>
                </a:solidFill>
              </a:rPr>
              <a:t>Despite a fall in 2018, the average success rate for landings has increased every year from 2013 to 2019 </a:t>
            </a:r>
          </a:p>
          <a:p>
            <a:pPr marL="457200" indent="-457200">
              <a:lnSpc>
                <a:spcPct val="100000"/>
              </a:lnSpc>
              <a:spcBef>
                <a:spcPts val="1400"/>
              </a:spcBef>
              <a:buFont typeface="+mj-lt"/>
              <a:buAutoNum type="arabicPeriod"/>
            </a:pPr>
            <a:r>
              <a:rPr lang="en-GB" sz="1800" dirty="0">
                <a:solidFill>
                  <a:schemeClr val="tx1">
                    <a:lumMod val="95000"/>
                    <a:lumOff val="5000"/>
                  </a:schemeClr>
                </a:solidFill>
              </a:rPr>
              <a:t>Orbit types ES-L1, GEO, HEO &amp; SSO all had a mean success rates of 100%. </a:t>
            </a:r>
          </a:p>
        </p:txBody>
      </p:sp>
    </p:spTree>
    <p:extLst>
      <p:ext uri="{BB962C8B-B14F-4D97-AF65-F5344CB8AC3E}">
        <p14:creationId xmlns:p14="http://schemas.microsoft.com/office/powerpoint/2010/main" val="3779179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CC96-0ECD-1414-E9EB-3991D50B981C}"/>
              </a:ext>
            </a:extLst>
          </p:cNvPr>
          <p:cNvSpPr>
            <a:spLocks noGrp="1"/>
          </p:cNvSpPr>
          <p:nvPr>
            <p:ph type="title"/>
          </p:nvPr>
        </p:nvSpPr>
        <p:spPr/>
        <p:txBody>
          <a:bodyPr/>
          <a:lstStyle/>
          <a:p>
            <a:r>
              <a:rPr lang="en-GB" dirty="0"/>
              <a:t>Thank you</a:t>
            </a:r>
          </a:p>
        </p:txBody>
      </p:sp>
    </p:spTree>
    <p:extLst>
      <p:ext uri="{BB962C8B-B14F-4D97-AF65-F5344CB8AC3E}">
        <p14:creationId xmlns:p14="http://schemas.microsoft.com/office/powerpoint/2010/main" val="1858125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86A5-DF37-86B6-8CAE-D16438BBED06}"/>
              </a:ext>
            </a:extLst>
          </p:cNvPr>
          <p:cNvSpPr>
            <a:spLocks noGrp="1"/>
          </p:cNvSpPr>
          <p:nvPr>
            <p:ph type="title"/>
          </p:nvPr>
        </p:nvSpPr>
        <p:spPr>
          <a:xfrm>
            <a:off x="1024128" y="585216"/>
            <a:ext cx="9720072" cy="1499616"/>
          </a:xfrm>
        </p:spPr>
        <p:txBody>
          <a:bodyPr/>
          <a:lstStyle/>
          <a:p>
            <a:r>
              <a:rPr lang="en-GB" dirty="0"/>
              <a:t>Introduction</a:t>
            </a:r>
          </a:p>
        </p:txBody>
      </p:sp>
      <p:sp>
        <p:nvSpPr>
          <p:cNvPr id="3" name="Content Placeholder 2">
            <a:extLst>
              <a:ext uri="{FF2B5EF4-FFF2-40B4-BE49-F238E27FC236}">
                <a16:creationId xmlns:a16="http://schemas.microsoft.com/office/drawing/2014/main" id="{8F23E62A-A8CE-0DA9-639E-B958085A1A4C}"/>
              </a:ext>
            </a:extLst>
          </p:cNvPr>
          <p:cNvSpPr>
            <a:spLocks noGrp="1"/>
          </p:cNvSpPr>
          <p:nvPr>
            <p:ph idx="1"/>
          </p:nvPr>
        </p:nvSpPr>
        <p:spPr>
          <a:xfrm>
            <a:off x="977039" y="1991526"/>
            <a:ext cx="10237921" cy="4381282"/>
          </a:xfrm>
        </p:spPr>
        <p:txBody>
          <a:bodyPr>
            <a:noAutofit/>
          </a:bodyPr>
          <a:lstStyle/>
          <a:p>
            <a:pPr marL="0" indent="0">
              <a:spcBef>
                <a:spcPts val="1400"/>
              </a:spcBef>
              <a:buNone/>
            </a:pPr>
            <a:r>
              <a:rPr lang="en-GB" sz="1800" dirty="0"/>
              <a:t>I work as a data scientist for </a:t>
            </a:r>
            <a:r>
              <a:rPr lang="en-GB" sz="1800" dirty="0" err="1"/>
              <a:t>SpaceY</a:t>
            </a:r>
            <a:r>
              <a:rPr lang="en-GB" sz="1800" dirty="0"/>
              <a:t>, a rocket company which aims to compete against SpaceX.</a:t>
            </a:r>
          </a:p>
          <a:p>
            <a:pPr marL="0" indent="0">
              <a:spcBef>
                <a:spcPts val="1400"/>
              </a:spcBef>
              <a:buNone/>
            </a:pPr>
            <a:r>
              <a:rPr lang="en-GB" sz="1800" dirty="0"/>
              <a:t>SpaceX (Space Exploration Technologies Corp.) is a private aerospace company founded by Elon Musk in 2002. Its goal is to reduce the cost of space travel and make human life multiplanetary, particularly by enabling the colonization of Mars. SpaceX has developed several rockets, including the Falcon 1, Falcon 9, and Falcon Heavy, with the Starship currently under development for deep space missions.</a:t>
            </a:r>
          </a:p>
          <a:p>
            <a:pPr marL="0" indent="0">
              <a:spcBef>
                <a:spcPts val="1400"/>
              </a:spcBef>
              <a:buNone/>
            </a:pPr>
            <a:r>
              <a:rPr lang="en-GB" sz="1800" dirty="0"/>
              <a:t>A key differentiator for Space X is that it claims to be cheaper than its rivals. For example, on its website, Space X advertises that the cost of launching its Falcon 9 is $62 million. This price is significantly lower than competitors whose costs can be in excess of $165 million. One of the main reasons SpaceX is able to keep costs low is that can reuse the first stage of its rockets by landing them successfully.</a:t>
            </a:r>
          </a:p>
          <a:p>
            <a:pPr marL="0" indent="0">
              <a:spcBef>
                <a:spcPts val="1400"/>
              </a:spcBef>
              <a:buNone/>
            </a:pPr>
            <a:r>
              <a:rPr lang="en-GB" sz="1800" dirty="0"/>
              <a:t>Therefore, by determining whether the first stage will land, it is possible to estimate the cost of a launch. This critical  information can then be used by </a:t>
            </a:r>
            <a:r>
              <a:rPr lang="en-GB" sz="1800" dirty="0" err="1"/>
              <a:t>SpaceY</a:t>
            </a:r>
            <a:r>
              <a:rPr lang="en-GB" sz="1800" dirty="0"/>
              <a:t> to decide whether we should bid against SpaceX for a rocket launch. </a:t>
            </a:r>
          </a:p>
          <a:p>
            <a:pPr marL="0" indent="0">
              <a:spcBef>
                <a:spcPts val="1400"/>
              </a:spcBef>
              <a:buNone/>
            </a:pPr>
            <a:r>
              <a:rPr lang="en-GB" sz="1800" dirty="0"/>
              <a:t>The aim of this project is to use publicly available data and machine learning techniques to predict the landing success of the first stage of Falcon 9 rockets.</a:t>
            </a:r>
          </a:p>
          <a:p>
            <a:endParaRPr lang="en-GB" sz="1800" dirty="0"/>
          </a:p>
        </p:txBody>
      </p:sp>
    </p:spTree>
    <p:extLst>
      <p:ext uri="{BB962C8B-B14F-4D97-AF65-F5344CB8AC3E}">
        <p14:creationId xmlns:p14="http://schemas.microsoft.com/office/powerpoint/2010/main" val="946426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666D4-9D6A-6F72-6026-C53F99281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C02413-E11F-04A4-BB5A-55965277EACD}"/>
              </a:ext>
            </a:extLst>
          </p:cNvPr>
          <p:cNvSpPr>
            <a:spLocks noGrp="1"/>
          </p:cNvSpPr>
          <p:nvPr>
            <p:ph type="title"/>
          </p:nvPr>
        </p:nvSpPr>
        <p:spPr/>
        <p:txBody>
          <a:bodyPr/>
          <a:lstStyle/>
          <a:p>
            <a:r>
              <a:rPr lang="en-GB" dirty="0"/>
              <a:t>3. Methodology</a:t>
            </a:r>
          </a:p>
        </p:txBody>
      </p:sp>
      <p:pic>
        <p:nvPicPr>
          <p:cNvPr id="8" name="Picture Placeholder 7" descr="Machine gears">
            <a:extLst>
              <a:ext uri="{FF2B5EF4-FFF2-40B4-BE49-F238E27FC236}">
                <a16:creationId xmlns:a16="http://schemas.microsoft.com/office/drawing/2014/main" id="{C702AAAB-132E-1576-500F-AFBE234D934C}"/>
              </a:ext>
            </a:extLst>
          </p:cNvPr>
          <p:cNvPicPr>
            <a:picLocks noGrp="1" noChangeAspect="1"/>
          </p:cNvPicPr>
          <p:nvPr>
            <p:ph type="pic" idx="1"/>
          </p:nvPr>
        </p:nvPicPr>
        <p:blipFill>
          <a:blip r:embed="rId2"/>
          <a:srcRect t="21861" b="21861"/>
          <a:stretch>
            <a:fillRect/>
          </a:stretch>
        </p:blipFill>
        <p:spPr/>
      </p:pic>
    </p:spTree>
    <p:extLst>
      <p:ext uri="{BB962C8B-B14F-4D97-AF65-F5344CB8AC3E}">
        <p14:creationId xmlns:p14="http://schemas.microsoft.com/office/powerpoint/2010/main" val="59788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A7412-25E4-EB05-3C90-13C3FB61C490}"/>
              </a:ext>
            </a:extLst>
          </p:cNvPr>
          <p:cNvSpPr>
            <a:spLocks noGrp="1"/>
          </p:cNvSpPr>
          <p:nvPr>
            <p:ph type="title"/>
          </p:nvPr>
        </p:nvSpPr>
        <p:spPr>
          <a:xfrm>
            <a:off x="1024128" y="585216"/>
            <a:ext cx="9720072" cy="1499616"/>
          </a:xfrm>
        </p:spPr>
        <p:txBody>
          <a:bodyPr/>
          <a:lstStyle/>
          <a:p>
            <a:r>
              <a:rPr lang="en-GB" dirty="0"/>
              <a:t>methodology</a:t>
            </a:r>
          </a:p>
        </p:txBody>
      </p:sp>
      <p:sp>
        <p:nvSpPr>
          <p:cNvPr id="3" name="Content Placeholder 2">
            <a:extLst>
              <a:ext uri="{FF2B5EF4-FFF2-40B4-BE49-F238E27FC236}">
                <a16:creationId xmlns:a16="http://schemas.microsoft.com/office/drawing/2014/main" id="{09B49BC7-19B8-1183-E2F6-44F251F8B052}"/>
              </a:ext>
            </a:extLst>
          </p:cNvPr>
          <p:cNvSpPr>
            <a:spLocks noGrp="1"/>
          </p:cNvSpPr>
          <p:nvPr>
            <p:ph idx="1"/>
          </p:nvPr>
        </p:nvSpPr>
        <p:spPr>
          <a:xfrm>
            <a:off x="1024126" y="2022936"/>
            <a:ext cx="10816421" cy="1414732"/>
          </a:xfrm>
        </p:spPr>
        <p:txBody>
          <a:bodyPr>
            <a:noAutofit/>
          </a:bodyPr>
          <a:lstStyle/>
          <a:p>
            <a:pPr>
              <a:lnSpc>
                <a:spcPct val="100000"/>
              </a:lnSpc>
              <a:spcBef>
                <a:spcPts val="600"/>
              </a:spcBef>
            </a:pPr>
            <a:r>
              <a:rPr lang="en-US" sz="1600" dirty="0">
                <a:solidFill>
                  <a:schemeClr val="tx1">
                    <a:lumMod val="95000"/>
                    <a:lumOff val="5000"/>
                  </a:schemeClr>
                </a:solidFill>
              </a:rPr>
              <a:t>The methodology used in this project is outlined in the flow chart below. </a:t>
            </a:r>
          </a:p>
          <a:p>
            <a:pPr>
              <a:lnSpc>
                <a:spcPct val="100000"/>
              </a:lnSpc>
              <a:spcBef>
                <a:spcPts val="600"/>
              </a:spcBef>
            </a:pPr>
            <a:r>
              <a:rPr lang="en-US" sz="1600" dirty="0">
                <a:solidFill>
                  <a:schemeClr val="tx1">
                    <a:lumMod val="95000"/>
                    <a:lumOff val="5000"/>
                  </a:schemeClr>
                </a:solidFill>
              </a:rPr>
              <a:t>It followed a sequential process from data collection through to predictive analytics. I used several different Python libraries, tools and techniques to collect, wrangle, visualize and </a:t>
            </a:r>
            <a:r>
              <a:rPr lang="en-US" sz="1600" dirty="0" err="1">
                <a:solidFill>
                  <a:schemeClr val="tx1">
                    <a:lumMod val="95000"/>
                    <a:lumOff val="5000"/>
                  </a:schemeClr>
                </a:solidFill>
              </a:rPr>
              <a:t>analyse</a:t>
            </a:r>
            <a:r>
              <a:rPr lang="en-US" sz="1600" dirty="0">
                <a:solidFill>
                  <a:schemeClr val="tx1">
                    <a:lumMod val="95000"/>
                    <a:lumOff val="5000"/>
                  </a:schemeClr>
                </a:solidFill>
              </a:rPr>
              <a:t> the data. </a:t>
            </a:r>
          </a:p>
          <a:p>
            <a:pPr>
              <a:lnSpc>
                <a:spcPct val="100000"/>
              </a:lnSpc>
              <a:spcBef>
                <a:spcPts val="600"/>
              </a:spcBef>
            </a:pPr>
            <a:r>
              <a:rPr lang="en-US" sz="1600" dirty="0">
                <a:solidFill>
                  <a:schemeClr val="tx1">
                    <a:lumMod val="95000"/>
                    <a:lumOff val="5000"/>
                  </a:schemeClr>
                </a:solidFill>
              </a:rPr>
              <a:t>Details of each phase of the methodology will be explained in subsequent slides. </a:t>
            </a:r>
          </a:p>
          <a:p>
            <a:pPr>
              <a:lnSpc>
                <a:spcPct val="100000"/>
              </a:lnSpc>
              <a:spcBef>
                <a:spcPts val="600"/>
              </a:spcBef>
            </a:pPr>
            <a:endParaRPr lang="en-US" sz="1600" dirty="0">
              <a:solidFill>
                <a:schemeClr val="tx1">
                  <a:lumMod val="95000"/>
                  <a:lumOff val="5000"/>
                </a:schemeClr>
              </a:solidFill>
            </a:endParaRPr>
          </a:p>
          <a:p>
            <a:pPr>
              <a:lnSpc>
                <a:spcPct val="100000"/>
              </a:lnSpc>
              <a:spcBef>
                <a:spcPts val="600"/>
              </a:spcBef>
            </a:pPr>
            <a:endParaRPr lang="en-GB" sz="1600" dirty="0">
              <a:solidFill>
                <a:schemeClr val="tx1">
                  <a:lumMod val="95000"/>
                  <a:lumOff val="5000"/>
                </a:schemeClr>
              </a:solidFill>
            </a:endParaRPr>
          </a:p>
        </p:txBody>
      </p:sp>
      <p:graphicFrame>
        <p:nvGraphicFramePr>
          <p:cNvPr id="4" name="Diagram 3">
            <a:extLst>
              <a:ext uri="{FF2B5EF4-FFF2-40B4-BE49-F238E27FC236}">
                <a16:creationId xmlns:a16="http://schemas.microsoft.com/office/drawing/2014/main" id="{EC6D500A-5997-9761-0EED-6CCA61B7C653}"/>
              </a:ext>
            </a:extLst>
          </p:cNvPr>
          <p:cNvGraphicFramePr/>
          <p:nvPr>
            <p:extLst>
              <p:ext uri="{D42A27DB-BD31-4B8C-83A1-F6EECF244321}">
                <p14:modId xmlns:p14="http://schemas.microsoft.com/office/powerpoint/2010/main" val="3109628822"/>
              </p:ext>
            </p:extLst>
          </p:nvPr>
        </p:nvGraphicFramePr>
        <p:xfrm>
          <a:off x="2038219" y="3340360"/>
          <a:ext cx="8384075" cy="1859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FD2A9AD8-FDA6-662A-B3DF-5E7A76031E63}"/>
              </a:ext>
            </a:extLst>
          </p:cNvPr>
          <p:cNvSpPr txBox="1">
            <a:spLocks/>
          </p:cNvSpPr>
          <p:nvPr/>
        </p:nvSpPr>
        <p:spPr>
          <a:xfrm>
            <a:off x="1024126" y="5040608"/>
            <a:ext cx="9720073" cy="1414732"/>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457200" indent="-457200">
              <a:lnSpc>
                <a:spcPct val="120000"/>
              </a:lnSpc>
              <a:spcBef>
                <a:spcPts val="600"/>
              </a:spcBef>
              <a:buFont typeface="+mj-lt"/>
              <a:buAutoNum type="arabicPeriod"/>
            </a:pPr>
            <a:r>
              <a:rPr lang="en-US" sz="1200" dirty="0">
                <a:solidFill>
                  <a:schemeClr val="tx1">
                    <a:lumMod val="95000"/>
                    <a:lumOff val="5000"/>
                  </a:schemeClr>
                </a:solidFill>
              </a:rPr>
              <a:t>Collected publicly available data using SpaceX API &amp; Web-scraping</a:t>
            </a:r>
          </a:p>
          <a:p>
            <a:pPr marL="457200" indent="-457200">
              <a:lnSpc>
                <a:spcPct val="120000"/>
              </a:lnSpc>
              <a:spcBef>
                <a:spcPts val="600"/>
              </a:spcBef>
              <a:buFont typeface="+mj-lt"/>
              <a:buAutoNum type="arabicPeriod"/>
            </a:pPr>
            <a:r>
              <a:rPr lang="en-US" sz="1200" dirty="0">
                <a:solidFill>
                  <a:schemeClr val="tx1">
                    <a:lumMod val="95000"/>
                    <a:lumOff val="5000"/>
                  </a:schemeClr>
                </a:solidFill>
              </a:rPr>
              <a:t>Performed data wrangling to clean and transform the data so that it could be </a:t>
            </a:r>
            <a:r>
              <a:rPr lang="en-US" sz="1200" dirty="0" err="1">
                <a:solidFill>
                  <a:schemeClr val="tx1">
                    <a:lumMod val="95000"/>
                    <a:lumOff val="5000"/>
                  </a:schemeClr>
                </a:solidFill>
              </a:rPr>
              <a:t>analysed</a:t>
            </a:r>
            <a:endParaRPr lang="en-US" sz="1200" dirty="0">
              <a:solidFill>
                <a:schemeClr val="tx1">
                  <a:lumMod val="95000"/>
                  <a:lumOff val="5000"/>
                </a:schemeClr>
              </a:solidFill>
            </a:endParaRPr>
          </a:p>
          <a:p>
            <a:pPr marL="457200" indent="-457200">
              <a:lnSpc>
                <a:spcPct val="120000"/>
              </a:lnSpc>
              <a:spcBef>
                <a:spcPts val="600"/>
              </a:spcBef>
              <a:buFont typeface="+mj-lt"/>
              <a:buAutoNum type="arabicPeriod"/>
            </a:pPr>
            <a:r>
              <a:rPr lang="en-US" sz="1200" dirty="0">
                <a:solidFill>
                  <a:schemeClr val="tx1">
                    <a:lumMod val="95000"/>
                    <a:lumOff val="5000"/>
                  </a:schemeClr>
                </a:solidFill>
              </a:rPr>
              <a:t>Undertook Exploratory Data Analysis using SQL, Pandas and Matplotlib </a:t>
            </a:r>
          </a:p>
          <a:p>
            <a:pPr marL="457200" indent="-457200">
              <a:lnSpc>
                <a:spcPct val="120000"/>
              </a:lnSpc>
              <a:spcBef>
                <a:spcPts val="600"/>
              </a:spcBef>
              <a:buFont typeface="+mj-lt"/>
              <a:buAutoNum type="arabicPeriod"/>
            </a:pPr>
            <a:r>
              <a:rPr lang="en-US" sz="1200" dirty="0">
                <a:solidFill>
                  <a:schemeClr val="tx1">
                    <a:lumMod val="95000"/>
                    <a:lumOff val="5000"/>
                  </a:schemeClr>
                </a:solidFill>
              </a:rPr>
              <a:t>Created an interactive dashboard using Folium &amp; </a:t>
            </a:r>
            <a:r>
              <a:rPr lang="en-US" sz="1200" dirty="0" err="1">
                <a:solidFill>
                  <a:schemeClr val="tx1">
                    <a:lumMod val="95000"/>
                    <a:lumOff val="5000"/>
                  </a:schemeClr>
                </a:solidFill>
              </a:rPr>
              <a:t>Plotly</a:t>
            </a:r>
            <a:r>
              <a:rPr lang="en-US" sz="1200" dirty="0">
                <a:solidFill>
                  <a:schemeClr val="tx1">
                    <a:lumMod val="95000"/>
                    <a:lumOff val="5000"/>
                  </a:schemeClr>
                </a:solidFill>
              </a:rPr>
              <a:t> Dash</a:t>
            </a:r>
          </a:p>
          <a:p>
            <a:pPr marL="457200" indent="-457200">
              <a:lnSpc>
                <a:spcPct val="120000"/>
              </a:lnSpc>
              <a:spcBef>
                <a:spcPts val="600"/>
              </a:spcBef>
              <a:buFont typeface="+mj-lt"/>
              <a:buAutoNum type="arabicPeriod"/>
            </a:pPr>
            <a:r>
              <a:rPr lang="en-US" sz="1200" dirty="0">
                <a:solidFill>
                  <a:schemeClr val="tx1">
                    <a:lumMod val="95000"/>
                    <a:lumOff val="5000"/>
                  </a:schemeClr>
                </a:solidFill>
              </a:rPr>
              <a:t>Performed predictive analysis using a variety of machine learning models</a:t>
            </a:r>
          </a:p>
          <a:p>
            <a:pPr>
              <a:lnSpc>
                <a:spcPct val="120000"/>
              </a:lnSpc>
              <a:spcBef>
                <a:spcPts val="600"/>
              </a:spcBef>
            </a:pPr>
            <a:endParaRPr lang="en-US" sz="1200" dirty="0"/>
          </a:p>
          <a:p>
            <a:pPr>
              <a:spcBef>
                <a:spcPts val="600"/>
              </a:spcBef>
            </a:pPr>
            <a:endParaRPr lang="en-GB" sz="1200" dirty="0"/>
          </a:p>
        </p:txBody>
      </p:sp>
    </p:spTree>
    <p:extLst>
      <p:ext uri="{BB962C8B-B14F-4D97-AF65-F5344CB8AC3E}">
        <p14:creationId xmlns:p14="http://schemas.microsoft.com/office/powerpoint/2010/main" val="3088654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8854-262A-93F8-D60F-F974C1121165}"/>
              </a:ext>
            </a:extLst>
          </p:cNvPr>
          <p:cNvSpPr>
            <a:spLocks noGrp="1"/>
          </p:cNvSpPr>
          <p:nvPr>
            <p:ph type="title"/>
          </p:nvPr>
        </p:nvSpPr>
        <p:spPr>
          <a:xfrm>
            <a:off x="1024128" y="585216"/>
            <a:ext cx="9720072" cy="1499616"/>
          </a:xfrm>
        </p:spPr>
        <p:txBody>
          <a:bodyPr/>
          <a:lstStyle/>
          <a:p>
            <a:r>
              <a:rPr lang="en-GB" dirty="0"/>
              <a:t>1. data collection</a:t>
            </a:r>
          </a:p>
        </p:txBody>
      </p:sp>
      <p:sp>
        <p:nvSpPr>
          <p:cNvPr id="4" name="Content Placeholder 4">
            <a:extLst>
              <a:ext uri="{FF2B5EF4-FFF2-40B4-BE49-F238E27FC236}">
                <a16:creationId xmlns:a16="http://schemas.microsoft.com/office/drawing/2014/main" id="{98C2678B-B56E-1A6C-470D-09FC562DDFCF}"/>
              </a:ext>
            </a:extLst>
          </p:cNvPr>
          <p:cNvSpPr>
            <a:spLocks noGrp="1"/>
          </p:cNvSpPr>
          <p:nvPr>
            <p:ph idx="1"/>
          </p:nvPr>
        </p:nvSpPr>
        <p:spPr>
          <a:xfrm>
            <a:off x="1023938" y="2286000"/>
            <a:ext cx="9720262" cy="4022725"/>
          </a:xfrm>
          <a:prstGeom prst="rect">
            <a:avLst/>
          </a:prstGeom>
        </p:spPr>
        <p:txBody>
          <a:bodyPr/>
          <a:lstStyle/>
          <a:p>
            <a:pPr marL="0" indent="0">
              <a:lnSpc>
                <a:spcPct val="100000"/>
              </a:lnSpc>
              <a:spcBef>
                <a:spcPts val="1400"/>
              </a:spcBef>
              <a:buNone/>
            </a:pPr>
            <a:r>
              <a:rPr lang="en-US" sz="1800" dirty="0"/>
              <a:t>Publicly available data was collected from TWO sources:</a:t>
            </a:r>
          </a:p>
          <a:p>
            <a:pPr marL="470916" lvl="1" indent="-342900">
              <a:lnSpc>
                <a:spcPct val="100000"/>
              </a:lnSpc>
              <a:spcBef>
                <a:spcPts val="1400"/>
              </a:spcBef>
              <a:buFont typeface="+mj-lt"/>
              <a:buAutoNum type="arabicPeriod"/>
            </a:pPr>
            <a:r>
              <a:rPr lang="en-US" sz="1400" dirty="0">
                <a:solidFill>
                  <a:schemeClr val="accent3">
                    <a:lumMod val="25000"/>
                  </a:schemeClr>
                </a:solidFill>
              </a:rPr>
              <a:t> </a:t>
            </a:r>
            <a:r>
              <a:rPr lang="en-US" sz="1400" dirty="0">
                <a:solidFill>
                  <a:schemeClr val="tx1">
                    <a:lumMod val="95000"/>
                    <a:lumOff val="5000"/>
                  </a:schemeClr>
                </a:solidFill>
              </a:rPr>
              <a:t>SpaceX REST API using the following URL: </a:t>
            </a:r>
            <a:r>
              <a:rPr lang="en-US" sz="1400" dirty="0">
                <a:solidFill>
                  <a:schemeClr val="accent2"/>
                </a:solidFill>
                <a:hlinkClick r:id="rId2">
                  <a:extLst>
                    <a:ext uri="{A12FA001-AC4F-418D-AE19-62706E023703}">
                      <ahyp:hlinkClr xmlns:ahyp="http://schemas.microsoft.com/office/drawing/2018/hyperlinkcolor" val="tx"/>
                    </a:ext>
                  </a:extLst>
                </a:hlinkClick>
              </a:rPr>
              <a:t>https://api.spacexdata.com/v4/launches/past</a:t>
            </a:r>
            <a:endParaRPr lang="en-US" sz="1400" dirty="0">
              <a:solidFill>
                <a:schemeClr val="accent2"/>
              </a:solidFill>
            </a:endParaRPr>
          </a:p>
          <a:p>
            <a:pPr marL="470916" lvl="1" indent="-342900">
              <a:lnSpc>
                <a:spcPct val="100000"/>
              </a:lnSpc>
              <a:spcBef>
                <a:spcPts val="1400"/>
              </a:spcBef>
              <a:buFont typeface="+mj-lt"/>
              <a:buAutoNum type="arabicPeriod"/>
            </a:pPr>
            <a:r>
              <a:rPr lang="en-US" sz="1400" dirty="0">
                <a:solidFill>
                  <a:schemeClr val="tx1">
                    <a:lumMod val="95000"/>
                    <a:lumOff val="5000"/>
                  </a:schemeClr>
                </a:solidFill>
              </a:rPr>
              <a:t> Wikipedia website: </a:t>
            </a:r>
            <a:r>
              <a:rPr lang="en-GB" sz="1400" dirty="0">
                <a:solidFill>
                  <a:schemeClr val="accent2"/>
                </a:solidFill>
                <a:hlinkClick r:id="rId3">
                  <a:extLst>
                    <a:ext uri="{A12FA001-AC4F-418D-AE19-62706E023703}">
                      <ahyp:hlinkClr xmlns:ahyp="http://schemas.microsoft.com/office/drawing/2018/hyperlinkcolor" val="tx"/>
                    </a:ext>
                  </a:extLst>
                </a:hlinkClick>
              </a:rPr>
              <a:t>https://en.wikipedia.org/wiki/List_of_Falcon_9_and_Falcon_Heavy_launches</a:t>
            </a:r>
            <a:endParaRPr lang="en-US" sz="1400" dirty="0">
              <a:solidFill>
                <a:schemeClr val="accent2"/>
              </a:solidFill>
            </a:endParaRPr>
          </a:p>
          <a:p>
            <a:pPr marL="0" indent="0">
              <a:lnSpc>
                <a:spcPct val="100000"/>
              </a:lnSpc>
              <a:spcBef>
                <a:spcPts val="1400"/>
              </a:spcBef>
              <a:buNone/>
            </a:pPr>
            <a:r>
              <a:rPr lang="en-US" sz="1800" dirty="0"/>
              <a:t>The next two slides outline the steps taken to collect the data from these sources</a:t>
            </a:r>
          </a:p>
        </p:txBody>
      </p:sp>
    </p:spTree>
    <p:extLst>
      <p:ext uri="{BB962C8B-B14F-4D97-AF65-F5344CB8AC3E}">
        <p14:creationId xmlns:p14="http://schemas.microsoft.com/office/powerpoint/2010/main" val="6688754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7643_TF22378848.potx" id="{6BBE7CC7-35DD-4A68-AF50-43E942A5F51F}" vid="{D3513AAA-9640-405D-ACB4-14E37EB01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8A2F88-55C5-4ED1-9541-807C65424763}">
  <ds:schemaRefs>
    <ds:schemaRef ds:uri="http://schemas.microsoft.com/office/2006/documentManagement/types"/>
    <ds:schemaRef ds:uri="http://purl.org/dc/dcmitype/"/>
    <ds:schemaRef ds:uri="16c05727-aa75-4e4a-9b5f-8a80a1165891"/>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http://purl.org/dc/elements/1.1/"/>
    <ds:schemaRef ds:uri="71af3243-3dd4-4a8d-8c0d-dd76da1f02a5"/>
    <ds:schemaRef ds:uri="http://purl.org/dc/terms/"/>
  </ds:schemaRefs>
</ds:datastoreItem>
</file>

<file path=docProps/app.xml><?xml version="1.0" encoding="utf-8"?>
<Properties xmlns="http://schemas.openxmlformats.org/officeDocument/2006/extended-properties" xmlns:vt="http://schemas.openxmlformats.org/officeDocument/2006/docPropsVTypes">
  <Template>Integral design</Template>
  <TotalTime>335</TotalTime>
  <Words>4114</Words>
  <Application>Microsoft Office PowerPoint</Application>
  <PresentationFormat>Widescreen</PresentationFormat>
  <Paragraphs>321</Paragraphs>
  <Slides>54</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Abadi</vt:lpstr>
      <vt:lpstr>Arial</vt:lpstr>
      <vt:lpstr>Calibri</vt:lpstr>
      <vt:lpstr>Tw Cen MT</vt:lpstr>
      <vt:lpstr>Tw Cen MT Condensed</vt:lpstr>
      <vt:lpstr>Wingdings 3</vt:lpstr>
      <vt:lpstr>Integral</vt:lpstr>
      <vt:lpstr>Winning the space race with data science</vt:lpstr>
      <vt:lpstr>Contents</vt:lpstr>
      <vt:lpstr>1. Executive Summary</vt:lpstr>
      <vt:lpstr>Executive summary</vt:lpstr>
      <vt:lpstr>2. introduction</vt:lpstr>
      <vt:lpstr>Introduction</vt:lpstr>
      <vt:lpstr>3. Methodology</vt:lpstr>
      <vt:lpstr>methodology</vt:lpstr>
      <vt:lpstr>1. data collection</vt:lpstr>
      <vt:lpstr>1.1 Data collection: space x api</vt:lpstr>
      <vt:lpstr>1.2 Data collection: web Scraping</vt:lpstr>
      <vt:lpstr>2. Data wrangling</vt:lpstr>
      <vt:lpstr>3. Exploratory Data Analysis (EDA)</vt:lpstr>
      <vt:lpstr>3.1 EDA WITH DATA VISUALISATION</vt:lpstr>
      <vt:lpstr>3.2 EDA WITH sql</vt:lpstr>
      <vt:lpstr>4. Data visualisation</vt:lpstr>
      <vt:lpstr>4.1 An interactive map using folium</vt:lpstr>
      <vt:lpstr>4.2 Dashboard using plotly dash</vt:lpstr>
      <vt:lpstr>5. Predictive analysis (classification)</vt:lpstr>
      <vt:lpstr>4. results</vt:lpstr>
      <vt:lpstr>results</vt:lpstr>
      <vt:lpstr>1. Insights from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Proximity analysis of the launch sites</vt:lpstr>
      <vt:lpstr>PowerPoint Presentation</vt:lpstr>
      <vt:lpstr>PowerPoint Presentation</vt:lpstr>
      <vt:lpstr>PowerPoint Presentation</vt:lpstr>
      <vt:lpstr>3. Interactive dashboard using Plotly Dash </vt:lpstr>
      <vt:lpstr>PowerPoint Presentation</vt:lpstr>
      <vt:lpstr>PowerPoint Presentation</vt:lpstr>
      <vt:lpstr>PowerPoint Presentation</vt:lpstr>
      <vt:lpstr>PowerPoint Presentation</vt:lpstr>
      <vt:lpstr>PowerPoint Presentation</vt:lpstr>
      <vt:lpstr>4. Predictive analysis</vt:lpstr>
      <vt:lpstr>PowerPoint Presentation</vt:lpstr>
      <vt:lpstr>PowerPoint Presentation</vt:lpstr>
      <vt:lpstr>5. 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Sims, Gareth</dc:creator>
  <cp:lastModifiedBy>Sims, Gareth</cp:lastModifiedBy>
  <cp:revision>2</cp:revision>
  <dcterms:created xsi:type="dcterms:W3CDTF">2024-12-07T16:27:09Z</dcterms:created>
  <dcterms:modified xsi:type="dcterms:W3CDTF">2024-12-11T20:59:56Z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7969209-987a-410d-ac15-d40f31778c48_Enabled">
    <vt:lpwstr>true</vt:lpwstr>
  </property>
  <property fmtid="{D5CDD505-2E9C-101B-9397-08002B2CF9AE}" pid="4" name="MSIP_Label_57969209-987a-410d-ac15-d40f31778c48_SetDate">
    <vt:lpwstr>2024-12-11T20:20:35Z</vt:lpwstr>
  </property>
  <property fmtid="{D5CDD505-2E9C-101B-9397-08002B2CF9AE}" pid="5" name="MSIP_Label_57969209-987a-410d-ac15-d40f31778c48_Method">
    <vt:lpwstr>Privileged</vt:lpwstr>
  </property>
  <property fmtid="{D5CDD505-2E9C-101B-9397-08002B2CF9AE}" pid="6" name="MSIP_Label_57969209-987a-410d-ac15-d40f31778c48_Name">
    <vt:lpwstr>57969209-987a-410d-ac15-d40f31778c48</vt:lpwstr>
  </property>
  <property fmtid="{D5CDD505-2E9C-101B-9397-08002B2CF9AE}" pid="7" name="MSIP_Label_57969209-987a-410d-ac15-d40f31778c48_SiteId">
    <vt:lpwstr>2567d566-604c-408a-8a60-55d0dc9d9d6b</vt:lpwstr>
  </property>
  <property fmtid="{D5CDD505-2E9C-101B-9397-08002B2CF9AE}" pid="8" name="MSIP_Label_57969209-987a-410d-ac15-d40f31778c48_ActionId">
    <vt:lpwstr>40976b0a-229b-4a10-ae8d-1a0c2971df55</vt:lpwstr>
  </property>
  <property fmtid="{D5CDD505-2E9C-101B-9397-08002B2CF9AE}" pid="9" name="MSIP_Label_57969209-987a-410d-ac15-d40f31778c48_ContentBits">
    <vt:lpwstr>0</vt:lpwstr>
  </property>
</Properties>
</file>